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75" r:id="rId2"/>
    <p:sldId id="281" r:id="rId3"/>
    <p:sldId id="282" r:id="rId4"/>
    <p:sldId id="283" r:id="rId5"/>
    <p:sldId id="277" r:id="rId6"/>
    <p:sldId id="278" r:id="rId7"/>
    <p:sldId id="280" r:id="rId8"/>
    <p:sldId id="279" r:id="rId9"/>
    <p:sldId id="284" r:id="rId10"/>
    <p:sldId id="285" r:id="rId11"/>
    <p:sldId id="286" r:id="rId12"/>
    <p:sldId id="287" r:id="rId13"/>
    <p:sldId id="289" r:id="rId14"/>
    <p:sldId id="290" r:id="rId15"/>
    <p:sldId id="291" r:id="rId16"/>
    <p:sldId id="294" r:id="rId17"/>
    <p:sldId id="296" r:id="rId18"/>
    <p:sldId id="297" r:id="rId19"/>
    <p:sldId id="307" r:id="rId20"/>
    <p:sldId id="298" r:id="rId21"/>
    <p:sldId id="299" r:id="rId22"/>
    <p:sldId id="300" r:id="rId23"/>
    <p:sldId id="301" r:id="rId24"/>
    <p:sldId id="302" r:id="rId25"/>
    <p:sldId id="303" r:id="rId26"/>
    <p:sldId id="304" r:id="rId27"/>
    <p:sldId id="305" r:id="rId28"/>
    <p:sldId id="306" r:id="rId29"/>
  </p:sldIdLst>
  <p:sldSz cx="18288000" cy="10287000"/>
  <p:notesSz cx="6858000" cy="9144000"/>
  <p:embeddedFontLst>
    <p:embeddedFont>
      <p:font typeface="Algerian" panose="04020705040A02060702" pitchFamily="82" charset="0"/>
      <p:regular r:id="rId30"/>
    </p:embeddedFont>
    <p:embeddedFont>
      <p:font typeface="Aparajita" panose="02020603050405020304" pitchFamily="18" charset="0"/>
      <p:regular r:id="rId31"/>
      <p:bold r:id="rId32"/>
      <p:italic r:id="rId33"/>
      <p:boldItalic r:id="rId34"/>
    </p:embeddedFont>
    <p:embeddedFont>
      <p:font typeface="Calibri" panose="020F0502020204030204" pitchFamily="34" charset="0"/>
      <p:regular r:id="rId35"/>
      <p:bold r:id="rId36"/>
      <p:italic r:id="rId37"/>
      <p:boldItalic r:id="rId38"/>
    </p:embeddedFont>
    <p:embeddedFont>
      <p:font typeface="Poppins" panose="00000500000000000000" pitchFamily="2" charset="0"/>
      <p:regular r:id="rId39"/>
      <p:bold r:id="rId40"/>
      <p:italic r:id="rId41"/>
      <p:boldItalic r:id="rId42"/>
    </p:embeddedFont>
    <p:embeddedFont>
      <p:font typeface="Poppins Bold" panose="00000800000000000000" charset="0"/>
      <p:regular r:id="rId43"/>
      <p:bold r:id="rId44"/>
    </p:embeddedFont>
    <p:embeddedFont>
      <p:font typeface="Roboto Condensed" panose="02000000000000000000" pitchFamily="2" charset="0"/>
      <p:regular r:id="rId45"/>
      <p:bold r:id="rId46"/>
      <p:italic r:id="rId47"/>
      <p:boldItalic r:id="rId48"/>
    </p:embeddedFont>
    <p:embeddedFont>
      <p:font typeface="Roboto Condensed Bold" panose="02000000000000000000" charset="0"/>
      <p:regular r:id="rId49"/>
      <p:bold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151D"/>
    <a:srgbClr val="F09F5D"/>
    <a:srgbClr val="2B60A1"/>
    <a:srgbClr val="3275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7822ED-EF8E-4F2F-B05B-8783E3F7AB43}" v="134" dt="2023-03-08T13:45:11.5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81" d="100"/>
          <a:sy n="81" d="100"/>
        </p:scale>
        <p:origin x="17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55"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font" Target="fonts/font12.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font" Target="fonts/font20.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C151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30.jpe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4.png"/><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24.png"/><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sv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jpeg"/><Relationship Id="rId9" Type="http://schemas.openxmlformats.org/officeDocument/2006/relationships/image" Target="../media/image41.png"/></Relationships>
</file>

<file path=ppt/slides/_rels/slide2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34C858-2797-FDF4-709B-E9CC9A739C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 y="1286"/>
            <a:ext cx="18285714" cy="10285714"/>
          </a:xfrm>
          <a:prstGeom prst="rect">
            <a:avLst/>
          </a:prstGeom>
        </p:spPr>
      </p:pic>
      <p:sp>
        <p:nvSpPr>
          <p:cNvPr id="4" name="TextBox 3"/>
          <p:cNvSpPr txBox="1"/>
          <p:nvPr/>
        </p:nvSpPr>
        <p:spPr>
          <a:xfrm>
            <a:off x="7162800" y="571500"/>
            <a:ext cx="3733800" cy="1046440"/>
          </a:xfrm>
          <a:prstGeom prst="rect">
            <a:avLst/>
          </a:prstGeom>
          <a:noFill/>
        </p:spPr>
        <p:txBody>
          <a:bodyPr wrap="square" rtlCol="0">
            <a:spAutoFit/>
          </a:bodyPr>
          <a:lstStyle/>
          <a:p>
            <a:r>
              <a:rPr lang="en-US" sz="4400" b="1" u="sng" dirty="0">
                <a:solidFill>
                  <a:srgbClr val="FFFFFF"/>
                </a:solidFill>
                <a:latin typeface="Poppins" charset="0"/>
                <a:cs typeface="Poppins" charset="0"/>
              </a:rPr>
              <a:t>DISCLAIMER</a:t>
            </a:r>
          </a:p>
          <a:p>
            <a:endParaRPr lang="en-US" u="sng" dirty="0"/>
          </a:p>
        </p:txBody>
      </p:sp>
      <p:sp>
        <p:nvSpPr>
          <p:cNvPr id="5" name="TextBox 4"/>
          <p:cNvSpPr txBox="1"/>
          <p:nvPr/>
        </p:nvSpPr>
        <p:spPr>
          <a:xfrm>
            <a:off x="2209800" y="2095500"/>
            <a:ext cx="13411200" cy="5991384"/>
          </a:xfrm>
          <a:prstGeom prst="rect">
            <a:avLst/>
          </a:prstGeom>
          <a:noFill/>
        </p:spPr>
        <p:txBody>
          <a:bodyPr wrap="square" rtlCol="0">
            <a:spAutoFit/>
          </a:bodyPr>
          <a:lstStyle/>
          <a:p>
            <a:pPr algn="ctr">
              <a:lnSpc>
                <a:spcPts val="4560"/>
              </a:lnSpc>
            </a:pPr>
            <a:r>
              <a:rPr lang="en-US" sz="3600" spc="89" dirty="0">
                <a:solidFill>
                  <a:srgbClr val="FFFFFF"/>
                </a:solidFill>
                <a:latin typeface="Poppins" charset="0"/>
                <a:cs typeface="Poppins" charset="0"/>
              </a:rPr>
              <a:t>Investing in </a:t>
            </a:r>
            <a:r>
              <a:rPr lang="en-US" sz="3600" spc="89" dirty="0" err="1">
                <a:solidFill>
                  <a:srgbClr val="FFFFFF"/>
                </a:solidFill>
                <a:latin typeface="Poppins" charset="0"/>
                <a:cs typeface="Poppins" charset="0"/>
              </a:rPr>
              <a:t>cryptocurrency</a:t>
            </a:r>
            <a:r>
              <a:rPr lang="en-US" sz="3600" spc="89" dirty="0">
                <a:solidFill>
                  <a:srgbClr val="FFFFFF"/>
                </a:solidFill>
                <a:latin typeface="Poppins" charset="0"/>
                <a:cs typeface="Poppins" charset="0"/>
              </a:rPr>
              <a:t> is subject to market risk. </a:t>
            </a:r>
            <a:r>
              <a:rPr lang="en-US" sz="3600" spc="89" dirty="0" err="1">
                <a:solidFill>
                  <a:srgbClr val="FFFFFF"/>
                </a:solidFill>
                <a:latin typeface="Poppins" charset="0"/>
                <a:cs typeface="Poppins" charset="0"/>
              </a:rPr>
              <a:t>Cryptocher</a:t>
            </a:r>
            <a:r>
              <a:rPr lang="en-US" sz="3600" spc="89" dirty="0">
                <a:solidFill>
                  <a:srgbClr val="FFFFFF"/>
                </a:solidFill>
                <a:latin typeface="Poppins" charset="0"/>
                <a:cs typeface="Poppins" charset="0"/>
              </a:rPr>
              <a:t> does not give any investment advice. It is just a Crypto educational platform, where the information provided is the expert’s opinion about the market and best investment efforts. Invest based on your research and analysis. </a:t>
            </a:r>
            <a:r>
              <a:rPr lang="en-US" sz="3600" spc="89" dirty="0" err="1">
                <a:solidFill>
                  <a:srgbClr val="FFFFFF"/>
                </a:solidFill>
                <a:latin typeface="Poppins" charset="0"/>
                <a:cs typeface="Poppins" charset="0"/>
              </a:rPr>
              <a:t>Cryptocher</a:t>
            </a:r>
            <a:r>
              <a:rPr lang="en-US" sz="3600" spc="89" dirty="0">
                <a:solidFill>
                  <a:srgbClr val="FFFFFF"/>
                </a:solidFill>
                <a:latin typeface="Poppins" charset="0"/>
                <a:cs typeface="Poppins" charset="0"/>
              </a:rPr>
              <a:t> is not responsible for any financial loss; you can invest anywhere as per your analysis with caution. Anybody over 18 years old is eligible to invest and make their own investment decisions as per their understanding and responsibility.</a:t>
            </a:r>
          </a:p>
        </p:txBody>
      </p:sp>
    </p:spTree>
    <p:extLst>
      <p:ext uri="{BB962C8B-B14F-4D97-AF65-F5344CB8AC3E}">
        <p14:creationId xmlns:p14="http://schemas.microsoft.com/office/powerpoint/2010/main" val="33033846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66775"/>
          <a:ext cx="9144000" cy="6010275"/>
          <a:chOff x="0" y="866775"/>
          <a:chExt cx="9144000" cy="6010275"/>
        </a:xfrm>
      </p:grpSpPr>
      <p:pic>
        <p:nvPicPr>
          <p:cNvPr id="2" name="Slide"/>
          <p:cNvPicPr>
            <a:picLocks noChangeAspect="1"/>
          </p:cNvPicPr>
          <p:nvPr/>
        </p:nvPicPr>
        <p:blipFill>
          <a:blip r:embed="rId2"/>
          <a:stretch>
            <a:fillRect/>
          </a:stretch>
        </p:blipFill>
        <p:spPr>
          <a:xfrm>
            <a:off x="0" y="1300163"/>
            <a:ext cx="18288000" cy="7715250"/>
          </a:xfrm>
          <a:prstGeom prst="rect">
            <a:avLst/>
          </a:prstGeom>
        </p:spPr>
      </p:pic>
      <p:sp>
        <p:nvSpPr>
          <p:cNvPr id="5" name="Arrow: Right 4">
            <a:extLst>
              <a:ext uri="{FF2B5EF4-FFF2-40B4-BE49-F238E27FC236}">
                <a16:creationId xmlns:a16="http://schemas.microsoft.com/office/drawing/2014/main" id="{F5180B6C-AB70-7215-A569-7682BC1B3043}"/>
              </a:ext>
            </a:extLst>
          </p:cNvPr>
          <p:cNvSpPr/>
          <p:nvPr/>
        </p:nvSpPr>
        <p:spPr>
          <a:xfrm>
            <a:off x="10969470" y="3037827"/>
            <a:ext cx="1731145" cy="754601"/>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66775"/>
          <a:ext cx="9144000" cy="6010275"/>
          <a:chOff x="0" y="866775"/>
          <a:chExt cx="9144000" cy="6010275"/>
        </a:xfrm>
      </p:grpSpPr>
      <p:pic>
        <p:nvPicPr>
          <p:cNvPr id="2" name="Slide"/>
          <p:cNvPicPr>
            <a:picLocks noChangeAspect="1"/>
          </p:cNvPicPr>
          <p:nvPr/>
        </p:nvPicPr>
        <p:blipFill>
          <a:blip r:embed="rId2"/>
          <a:stretch>
            <a:fillRect/>
          </a:stretch>
        </p:blipFill>
        <p:spPr>
          <a:xfrm>
            <a:off x="0" y="1300163"/>
            <a:ext cx="18288000" cy="771525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66775"/>
          <a:ext cx="9144000" cy="6010275"/>
          <a:chOff x="0" y="866775"/>
          <a:chExt cx="9144000" cy="6010275"/>
        </a:xfrm>
      </p:grpSpPr>
      <p:pic>
        <p:nvPicPr>
          <p:cNvPr id="2" name="Slide"/>
          <p:cNvPicPr>
            <a:picLocks noChangeAspect="1"/>
          </p:cNvPicPr>
          <p:nvPr/>
        </p:nvPicPr>
        <p:blipFill>
          <a:blip r:embed="rId2"/>
          <a:stretch>
            <a:fillRect/>
          </a:stretch>
        </p:blipFill>
        <p:spPr>
          <a:xfrm>
            <a:off x="0" y="1300163"/>
            <a:ext cx="18288000" cy="771525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66775"/>
          <a:ext cx="9144000" cy="6010275"/>
          <a:chOff x="0" y="866775"/>
          <a:chExt cx="9144000" cy="6010275"/>
        </a:xfrm>
      </p:grpSpPr>
      <p:pic>
        <p:nvPicPr>
          <p:cNvPr id="8" name="Picture 7">
            <a:extLst>
              <a:ext uri="{FF2B5EF4-FFF2-40B4-BE49-F238E27FC236}">
                <a16:creationId xmlns:a16="http://schemas.microsoft.com/office/drawing/2014/main" id="{9ABD3438-F9F9-E91F-4E1D-78F65B2637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5875"/>
            <a:ext cx="18288000" cy="771525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66775"/>
          <a:ext cx="9144000" cy="6010275"/>
          <a:chOff x="0" y="866775"/>
          <a:chExt cx="9144000" cy="6010275"/>
        </a:xfrm>
      </p:grpSpPr>
      <p:pic>
        <p:nvPicPr>
          <p:cNvPr id="2" name="Slide"/>
          <p:cNvPicPr>
            <a:picLocks noChangeAspect="1"/>
          </p:cNvPicPr>
          <p:nvPr/>
        </p:nvPicPr>
        <p:blipFill>
          <a:blip r:embed="rId2"/>
          <a:stretch>
            <a:fillRect/>
          </a:stretch>
        </p:blipFill>
        <p:spPr>
          <a:xfrm>
            <a:off x="0" y="1300163"/>
            <a:ext cx="18288000" cy="771525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66775"/>
          <a:ext cx="9144000" cy="6010275"/>
          <a:chOff x="0" y="866775"/>
          <a:chExt cx="9144000" cy="6010275"/>
        </a:xfrm>
      </p:grpSpPr>
      <p:pic>
        <p:nvPicPr>
          <p:cNvPr id="2" name="Slide"/>
          <p:cNvPicPr>
            <a:picLocks noChangeAspect="1"/>
          </p:cNvPicPr>
          <p:nvPr/>
        </p:nvPicPr>
        <p:blipFill>
          <a:blip r:embed="rId2"/>
          <a:stretch>
            <a:fillRect/>
          </a:stretch>
        </p:blipFill>
        <p:spPr>
          <a:xfrm>
            <a:off x="0" y="1300163"/>
            <a:ext cx="18288000" cy="771525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34C858-2797-FDF4-709B-E9CC9A739C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 y="1286"/>
            <a:ext cx="18285714" cy="10285714"/>
          </a:xfrm>
          <a:prstGeom prst="rect">
            <a:avLst/>
          </a:prstGeom>
        </p:spPr>
      </p:pic>
      <p:grpSp>
        <p:nvGrpSpPr>
          <p:cNvPr id="6" name="Group 7"/>
          <p:cNvGrpSpPr/>
          <p:nvPr/>
        </p:nvGrpSpPr>
        <p:grpSpPr>
          <a:xfrm>
            <a:off x="2743200" y="2705100"/>
            <a:ext cx="2326416" cy="5147379"/>
            <a:chOff x="0" y="0"/>
            <a:chExt cx="3101887" cy="6659972"/>
          </a:xfrm>
        </p:grpSpPr>
        <p:pic>
          <p:nvPicPr>
            <p:cNvPr id="7" name="Picture 8"/>
            <p:cNvPicPr>
              <a:picLocks noChangeAspect="1"/>
            </p:cNvPicPr>
            <p:nvPr/>
          </p:nvPicPr>
          <p:blipFill>
            <a:blip r:embed="rId3"/>
            <a:srcRect t="483" b="483"/>
            <a:stretch>
              <a:fillRect/>
            </a:stretch>
          </p:blipFill>
          <p:spPr>
            <a:xfrm>
              <a:off x="0" y="0"/>
              <a:ext cx="3101887" cy="6659972"/>
            </a:xfrm>
            <a:prstGeom prst="rect">
              <a:avLst/>
            </a:prstGeom>
          </p:spPr>
        </p:pic>
      </p:grpSp>
      <p:grpSp>
        <p:nvGrpSpPr>
          <p:cNvPr id="8" name="Group 9"/>
          <p:cNvGrpSpPr/>
          <p:nvPr/>
        </p:nvGrpSpPr>
        <p:grpSpPr>
          <a:xfrm>
            <a:off x="6172200" y="2705100"/>
            <a:ext cx="2358724" cy="5071179"/>
            <a:chOff x="0" y="0"/>
            <a:chExt cx="3144965" cy="6659972"/>
          </a:xfrm>
        </p:grpSpPr>
        <p:pic>
          <p:nvPicPr>
            <p:cNvPr id="9" name="Picture 10"/>
            <p:cNvPicPr>
              <a:picLocks noChangeAspect="1"/>
            </p:cNvPicPr>
            <p:nvPr/>
          </p:nvPicPr>
          <p:blipFill>
            <a:blip r:embed="rId4"/>
            <a:srcRect t="1161" b="1161"/>
            <a:stretch>
              <a:fillRect/>
            </a:stretch>
          </p:blipFill>
          <p:spPr>
            <a:xfrm>
              <a:off x="0" y="0"/>
              <a:ext cx="3144965" cy="6659972"/>
            </a:xfrm>
            <a:prstGeom prst="rect">
              <a:avLst/>
            </a:prstGeom>
          </p:spPr>
        </p:pic>
      </p:grpSp>
      <p:grpSp>
        <p:nvGrpSpPr>
          <p:cNvPr id="10" name="Group 11"/>
          <p:cNvGrpSpPr/>
          <p:nvPr/>
        </p:nvGrpSpPr>
        <p:grpSpPr>
          <a:xfrm>
            <a:off x="9601200" y="2628900"/>
            <a:ext cx="2309702" cy="5105400"/>
            <a:chOff x="0" y="0"/>
            <a:chExt cx="3079602" cy="6659972"/>
          </a:xfrm>
        </p:grpSpPr>
        <p:pic>
          <p:nvPicPr>
            <p:cNvPr id="11" name="Picture 12"/>
            <p:cNvPicPr>
              <a:picLocks noChangeAspect="1"/>
            </p:cNvPicPr>
            <p:nvPr/>
          </p:nvPicPr>
          <p:blipFill>
            <a:blip r:embed="rId5"/>
            <a:srcRect t="124" b="124"/>
            <a:stretch>
              <a:fillRect/>
            </a:stretch>
          </p:blipFill>
          <p:spPr>
            <a:xfrm>
              <a:off x="0" y="0"/>
              <a:ext cx="3079602" cy="6659972"/>
            </a:xfrm>
            <a:prstGeom prst="rect">
              <a:avLst/>
            </a:prstGeom>
          </p:spPr>
        </p:pic>
      </p:grpSp>
      <p:grpSp>
        <p:nvGrpSpPr>
          <p:cNvPr id="12" name="Group 13"/>
          <p:cNvGrpSpPr/>
          <p:nvPr/>
        </p:nvGrpSpPr>
        <p:grpSpPr>
          <a:xfrm>
            <a:off x="12954000" y="2628900"/>
            <a:ext cx="2309702" cy="5181600"/>
            <a:chOff x="0" y="0"/>
            <a:chExt cx="3079602" cy="6659972"/>
          </a:xfrm>
        </p:grpSpPr>
        <p:pic>
          <p:nvPicPr>
            <p:cNvPr id="13" name="Picture 14"/>
            <p:cNvPicPr>
              <a:picLocks noChangeAspect="1"/>
            </p:cNvPicPr>
            <p:nvPr/>
          </p:nvPicPr>
          <p:blipFill>
            <a:blip r:embed="rId6"/>
            <a:srcRect t="124" b="124"/>
            <a:stretch>
              <a:fillRect/>
            </a:stretch>
          </p:blipFill>
          <p:spPr>
            <a:xfrm>
              <a:off x="0" y="0"/>
              <a:ext cx="3079602" cy="6659972"/>
            </a:xfrm>
            <a:prstGeom prst="rect">
              <a:avLst/>
            </a:prstGeom>
          </p:spPr>
        </p:pic>
      </p:grpSp>
      <p:sp>
        <p:nvSpPr>
          <p:cNvPr id="14" name="TextBox 13"/>
          <p:cNvSpPr txBox="1"/>
          <p:nvPr/>
        </p:nvSpPr>
        <p:spPr>
          <a:xfrm>
            <a:off x="5638800" y="1028700"/>
            <a:ext cx="6019800" cy="923330"/>
          </a:xfrm>
          <a:prstGeom prst="rect">
            <a:avLst/>
          </a:prstGeom>
          <a:noFill/>
        </p:spPr>
        <p:txBody>
          <a:bodyPr wrap="square" rtlCol="0">
            <a:spAutoFit/>
          </a:bodyPr>
          <a:lstStyle/>
          <a:p>
            <a:r>
              <a:rPr lang="en-US" sz="5400" b="1" u="sng" dirty="0">
                <a:latin typeface="Poppins" charset="0"/>
                <a:cs typeface="Poppins" charset="0"/>
              </a:rPr>
              <a:t>HOW TO SIGN UP</a:t>
            </a:r>
          </a:p>
        </p:txBody>
      </p:sp>
      <p:sp>
        <p:nvSpPr>
          <p:cNvPr id="15" name="TextBox 14"/>
          <p:cNvSpPr txBox="1"/>
          <p:nvPr/>
        </p:nvSpPr>
        <p:spPr>
          <a:xfrm>
            <a:off x="2286000" y="8039100"/>
            <a:ext cx="13182600" cy="1708160"/>
          </a:xfrm>
          <a:prstGeom prst="rect">
            <a:avLst/>
          </a:prstGeom>
          <a:noFill/>
        </p:spPr>
        <p:txBody>
          <a:bodyPr wrap="square" rtlCol="0">
            <a:spAutoFit/>
          </a:bodyPr>
          <a:lstStyle/>
          <a:p>
            <a:pPr algn="ctr">
              <a:lnSpc>
                <a:spcPts val="4200"/>
              </a:lnSpc>
              <a:spcBef>
                <a:spcPct val="0"/>
              </a:spcBef>
            </a:pPr>
            <a:r>
              <a:rPr lang="en-US" sz="2800" b="1" dirty="0">
                <a:solidFill>
                  <a:srgbClr val="FFFFFF"/>
                </a:solidFill>
                <a:latin typeface="Poppins"/>
              </a:rPr>
              <a:t>When you create your wallet, you have to generate your private key immediately and save it.  Whether on email or on </a:t>
            </a:r>
            <a:r>
              <a:rPr lang="en-US" sz="2800" b="1" dirty="0" err="1">
                <a:solidFill>
                  <a:srgbClr val="FFFFFF"/>
                </a:solidFill>
                <a:latin typeface="Poppins"/>
              </a:rPr>
              <a:t>WhatsApp</a:t>
            </a:r>
            <a:r>
              <a:rPr lang="en-US" sz="2800" b="1" dirty="0">
                <a:solidFill>
                  <a:srgbClr val="FFFFFF"/>
                </a:solidFill>
                <a:latin typeface="Poppins"/>
              </a:rPr>
              <a:t>, wherever you can save it.</a:t>
            </a:r>
          </a:p>
        </p:txBody>
      </p:sp>
    </p:spTree>
    <p:extLst>
      <p:ext uri="{BB962C8B-B14F-4D97-AF65-F5344CB8AC3E}">
        <p14:creationId xmlns:p14="http://schemas.microsoft.com/office/powerpoint/2010/main" val="33033846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66775"/>
          <a:ext cx="9144000" cy="6010275"/>
          <a:chOff x="0" y="866775"/>
          <a:chExt cx="9144000" cy="6010275"/>
        </a:xfrm>
      </p:grpSpPr>
      <p:pic>
        <p:nvPicPr>
          <p:cNvPr id="2" name="Slide"/>
          <p:cNvPicPr>
            <a:picLocks noChangeAspect="1"/>
          </p:cNvPicPr>
          <p:nvPr/>
        </p:nvPicPr>
        <p:blipFill>
          <a:blip r:embed="rId2"/>
          <a:stretch>
            <a:fillRect/>
          </a:stretch>
        </p:blipFill>
        <p:spPr>
          <a:xfrm>
            <a:off x="0" y="1300163"/>
            <a:ext cx="18288000" cy="771525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376650" y="7678195"/>
            <a:ext cx="1652447" cy="165244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84D"/>
            </a:solidFill>
          </p:spPr>
        </p:sp>
      </p:grpSp>
      <p:pic>
        <p:nvPicPr>
          <p:cNvPr id="4" name="Picture 4"/>
          <p:cNvPicPr>
            <a:picLocks noChangeAspect="1"/>
          </p:cNvPicPr>
          <p:nvPr/>
        </p:nvPicPr>
        <p:blipFill>
          <a:blip r:embed="rId2" cstate="print">
            <a:alphaModFix amt="6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010081" y="315677"/>
            <a:ext cx="2898297" cy="2774040"/>
          </a:xfrm>
          <a:prstGeom prst="rect">
            <a:avLst/>
          </a:prstGeom>
        </p:spPr>
      </p:pic>
      <p:grpSp>
        <p:nvGrpSpPr>
          <p:cNvPr id="5" name="Group 5"/>
          <p:cNvGrpSpPr>
            <a:grpSpLocks noChangeAspect="1"/>
          </p:cNvGrpSpPr>
          <p:nvPr/>
        </p:nvGrpSpPr>
        <p:grpSpPr>
          <a:xfrm>
            <a:off x="0" y="2056099"/>
            <a:ext cx="8230901" cy="8230901"/>
            <a:chOff x="0" y="0"/>
            <a:chExt cx="3282950" cy="3282950"/>
          </a:xfrm>
        </p:grpSpPr>
        <p:sp>
          <p:nvSpPr>
            <p:cNvPr id="6" name="Freeform 6"/>
            <p:cNvSpPr/>
            <p:nvPr/>
          </p:nvSpPr>
          <p:spPr>
            <a:xfrm>
              <a:off x="0" y="0"/>
              <a:ext cx="3282950" cy="3282950"/>
            </a:xfrm>
            <a:custGeom>
              <a:avLst/>
              <a:gdLst/>
              <a:ahLst/>
              <a:cxnLst/>
              <a:rect l="l" t="t" r="r" b="b"/>
              <a:pathLst>
                <a:path w="3282950" h="3282950">
                  <a:moveTo>
                    <a:pt x="0" y="0"/>
                  </a:moveTo>
                  <a:lnTo>
                    <a:pt x="2532380" y="0"/>
                  </a:lnTo>
                  <a:cubicBezTo>
                    <a:pt x="2946400" y="0"/>
                    <a:pt x="3282950" y="336550"/>
                    <a:pt x="3282950" y="750570"/>
                  </a:cubicBezTo>
                  <a:lnTo>
                    <a:pt x="3282950" y="750570"/>
                  </a:lnTo>
                  <a:lnTo>
                    <a:pt x="3282950" y="3282950"/>
                  </a:lnTo>
                  <a:lnTo>
                    <a:pt x="3282950" y="3282950"/>
                  </a:lnTo>
                  <a:lnTo>
                    <a:pt x="0" y="3282950"/>
                  </a:lnTo>
                  <a:lnTo>
                    <a:pt x="0" y="3282950"/>
                  </a:lnTo>
                  <a:lnTo>
                    <a:pt x="0" y="0"/>
                  </a:lnTo>
                  <a:lnTo>
                    <a:pt x="0" y="0"/>
                  </a:lnTo>
                  <a:close/>
                </a:path>
              </a:pathLst>
            </a:custGeom>
            <a:blipFill>
              <a:blip r:embed="rId4"/>
              <a:stretch>
                <a:fillRect l="-47272" r="-601"/>
              </a:stretch>
            </a:blipFill>
          </p:spPr>
        </p:sp>
      </p:grpSp>
      <p:sp>
        <p:nvSpPr>
          <p:cNvPr id="7" name="TextBox 7"/>
          <p:cNvSpPr txBox="1"/>
          <p:nvPr/>
        </p:nvSpPr>
        <p:spPr>
          <a:xfrm>
            <a:off x="9138516" y="8327607"/>
            <a:ext cx="1645045" cy="764183"/>
          </a:xfrm>
          <a:prstGeom prst="rect">
            <a:avLst/>
          </a:prstGeom>
        </p:spPr>
        <p:txBody>
          <a:bodyPr lIns="0" tIns="0" rIns="0" bIns="0" rtlCol="0" anchor="t">
            <a:spAutoFit/>
          </a:bodyPr>
          <a:lstStyle/>
          <a:p>
            <a:pPr>
              <a:lnSpc>
                <a:spcPts val="6005"/>
              </a:lnSpc>
              <a:spcBef>
                <a:spcPct val="0"/>
              </a:spcBef>
            </a:pPr>
            <a:r>
              <a:rPr lang="en-US" sz="4289">
                <a:solidFill>
                  <a:srgbClr val="FFFFFF"/>
                </a:solidFill>
                <a:latin typeface="Poppins Bold"/>
              </a:rPr>
              <a:t>0.14 $</a:t>
            </a:r>
          </a:p>
        </p:txBody>
      </p:sp>
      <p:sp>
        <p:nvSpPr>
          <p:cNvPr id="8" name="TextBox 8"/>
          <p:cNvSpPr txBox="1"/>
          <p:nvPr/>
        </p:nvSpPr>
        <p:spPr>
          <a:xfrm>
            <a:off x="9138516" y="9038523"/>
            <a:ext cx="1645045" cy="375128"/>
          </a:xfrm>
          <a:prstGeom prst="rect">
            <a:avLst/>
          </a:prstGeom>
        </p:spPr>
        <p:txBody>
          <a:bodyPr lIns="0" tIns="0" rIns="0" bIns="0" rtlCol="0" anchor="t">
            <a:spAutoFit/>
          </a:bodyPr>
          <a:lstStyle/>
          <a:p>
            <a:pPr>
              <a:lnSpc>
                <a:spcPts val="2948"/>
              </a:lnSpc>
              <a:spcBef>
                <a:spcPct val="0"/>
              </a:spcBef>
            </a:pPr>
            <a:r>
              <a:rPr lang="en-US" sz="2106" dirty="0">
                <a:solidFill>
                  <a:srgbClr val="FFFFFF"/>
                </a:solidFill>
                <a:latin typeface="Poppins"/>
              </a:rPr>
              <a:t>Feb 2018</a:t>
            </a:r>
          </a:p>
        </p:txBody>
      </p:sp>
      <p:sp>
        <p:nvSpPr>
          <p:cNvPr id="9" name="TextBox 9"/>
          <p:cNvSpPr txBox="1"/>
          <p:nvPr/>
        </p:nvSpPr>
        <p:spPr>
          <a:xfrm>
            <a:off x="11198221" y="8327607"/>
            <a:ext cx="1645045" cy="764183"/>
          </a:xfrm>
          <a:prstGeom prst="rect">
            <a:avLst/>
          </a:prstGeom>
        </p:spPr>
        <p:txBody>
          <a:bodyPr lIns="0" tIns="0" rIns="0" bIns="0" rtlCol="0" anchor="t">
            <a:spAutoFit/>
          </a:bodyPr>
          <a:lstStyle/>
          <a:p>
            <a:pPr>
              <a:lnSpc>
                <a:spcPts val="6005"/>
              </a:lnSpc>
              <a:spcBef>
                <a:spcPct val="0"/>
              </a:spcBef>
            </a:pPr>
            <a:r>
              <a:rPr lang="en-US" sz="4289">
                <a:solidFill>
                  <a:srgbClr val="FFFFFF"/>
                </a:solidFill>
                <a:latin typeface="Poppins Bold"/>
              </a:rPr>
              <a:t>3.5 $</a:t>
            </a:r>
          </a:p>
        </p:txBody>
      </p:sp>
      <p:sp>
        <p:nvSpPr>
          <p:cNvPr id="10" name="TextBox 10"/>
          <p:cNvSpPr txBox="1"/>
          <p:nvPr/>
        </p:nvSpPr>
        <p:spPr>
          <a:xfrm>
            <a:off x="11198221" y="9038523"/>
            <a:ext cx="1645045" cy="375128"/>
          </a:xfrm>
          <a:prstGeom prst="rect">
            <a:avLst/>
          </a:prstGeom>
        </p:spPr>
        <p:txBody>
          <a:bodyPr lIns="0" tIns="0" rIns="0" bIns="0" rtlCol="0" anchor="t">
            <a:spAutoFit/>
          </a:bodyPr>
          <a:lstStyle/>
          <a:p>
            <a:pPr>
              <a:lnSpc>
                <a:spcPts val="2948"/>
              </a:lnSpc>
              <a:spcBef>
                <a:spcPct val="0"/>
              </a:spcBef>
            </a:pPr>
            <a:r>
              <a:rPr lang="en-US" sz="2106" dirty="0">
                <a:solidFill>
                  <a:srgbClr val="FFFFFF"/>
                </a:solidFill>
                <a:latin typeface="Poppins"/>
              </a:rPr>
              <a:t>Feb 2023</a:t>
            </a:r>
          </a:p>
        </p:txBody>
      </p:sp>
      <p:sp>
        <p:nvSpPr>
          <p:cNvPr id="11" name="TextBox 11"/>
          <p:cNvSpPr txBox="1"/>
          <p:nvPr/>
        </p:nvSpPr>
        <p:spPr>
          <a:xfrm>
            <a:off x="13257925" y="8327607"/>
            <a:ext cx="1645045" cy="767336"/>
          </a:xfrm>
          <a:prstGeom prst="rect">
            <a:avLst/>
          </a:prstGeom>
        </p:spPr>
        <p:txBody>
          <a:bodyPr lIns="0" tIns="0" rIns="0" bIns="0" rtlCol="0" anchor="t">
            <a:spAutoFit/>
          </a:bodyPr>
          <a:lstStyle/>
          <a:p>
            <a:pPr>
              <a:lnSpc>
                <a:spcPts val="6005"/>
              </a:lnSpc>
              <a:spcBef>
                <a:spcPct val="0"/>
              </a:spcBef>
            </a:pPr>
            <a:r>
              <a:rPr lang="en-US" sz="4289">
                <a:solidFill>
                  <a:srgbClr val="7ED957"/>
                </a:solidFill>
                <a:latin typeface="Poppins Bold"/>
              </a:rPr>
              <a:t>25x</a:t>
            </a:r>
          </a:p>
        </p:txBody>
      </p:sp>
      <p:sp>
        <p:nvSpPr>
          <p:cNvPr id="12" name="TextBox 12"/>
          <p:cNvSpPr txBox="1"/>
          <p:nvPr/>
        </p:nvSpPr>
        <p:spPr>
          <a:xfrm>
            <a:off x="13257925" y="9038523"/>
            <a:ext cx="1645045" cy="375128"/>
          </a:xfrm>
          <a:prstGeom prst="rect">
            <a:avLst/>
          </a:prstGeom>
        </p:spPr>
        <p:txBody>
          <a:bodyPr lIns="0" tIns="0" rIns="0" bIns="0" rtlCol="0" anchor="t">
            <a:spAutoFit/>
          </a:bodyPr>
          <a:lstStyle/>
          <a:p>
            <a:pPr>
              <a:lnSpc>
                <a:spcPts val="2948"/>
              </a:lnSpc>
              <a:spcBef>
                <a:spcPct val="0"/>
              </a:spcBef>
            </a:pPr>
            <a:r>
              <a:rPr lang="en-US" sz="2106" dirty="0">
                <a:solidFill>
                  <a:srgbClr val="FFFFFF"/>
                </a:solidFill>
                <a:latin typeface="Poppins"/>
              </a:rPr>
              <a:t>in 5 years</a:t>
            </a:r>
          </a:p>
        </p:txBody>
      </p:sp>
      <p:sp>
        <p:nvSpPr>
          <p:cNvPr id="13" name="TextBox 13"/>
          <p:cNvSpPr txBox="1"/>
          <p:nvPr/>
        </p:nvSpPr>
        <p:spPr>
          <a:xfrm>
            <a:off x="9131231" y="4746133"/>
            <a:ext cx="8071641" cy="3462486"/>
          </a:xfrm>
          <a:prstGeom prst="rect">
            <a:avLst/>
          </a:prstGeom>
        </p:spPr>
        <p:txBody>
          <a:bodyPr wrap="square" lIns="0" tIns="0" rIns="0" bIns="0" rtlCol="0" anchor="t">
            <a:spAutoFit/>
          </a:bodyPr>
          <a:lstStyle/>
          <a:p>
            <a:pPr>
              <a:lnSpc>
                <a:spcPts val="2662"/>
              </a:lnSpc>
            </a:pPr>
            <a:r>
              <a:rPr lang="en-US" sz="2800" dirty="0">
                <a:solidFill>
                  <a:schemeClr val="bg1"/>
                </a:solidFill>
                <a:latin typeface="Algerian" pitchFamily="82" charset="0"/>
              </a:rPr>
              <a:t>If we keep our investment hold for at least 4 years, we Increase our fund value</a:t>
            </a:r>
            <a:r>
              <a:rPr lang="en-US" sz="2800" dirty="0">
                <a:solidFill>
                  <a:srgbClr val="FFFF00"/>
                </a:solidFill>
                <a:latin typeface="Algerian" pitchFamily="82" charset="0"/>
              </a:rPr>
              <a:t>. </a:t>
            </a:r>
          </a:p>
          <a:p>
            <a:pPr>
              <a:lnSpc>
                <a:spcPts val="2662"/>
              </a:lnSpc>
            </a:pPr>
            <a:endParaRPr/>
          </a:p>
          <a:p>
            <a:pPr>
              <a:lnSpc>
                <a:spcPts val="2662"/>
              </a:lnSpc>
            </a:pPr>
            <a:endParaRPr lang="en-US" sz="1901" dirty="0">
              <a:solidFill>
                <a:srgbClr val="FFFFFF"/>
              </a:solidFill>
              <a:latin typeface="Poppins"/>
            </a:endParaRPr>
          </a:p>
          <a:p>
            <a:pPr>
              <a:lnSpc>
                <a:spcPts val="2662"/>
              </a:lnSpc>
            </a:pPr>
            <a:r>
              <a:rPr lang="en-US" sz="1901" dirty="0">
                <a:solidFill>
                  <a:srgbClr val="FFFFFF"/>
                </a:solidFill>
                <a:latin typeface="Poppins Bold"/>
              </a:rPr>
              <a:t>Feb, 2018  1 WBTC = 0.14 $</a:t>
            </a:r>
          </a:p>
          <a:p>
            <a:pPr>
              <a:lnSpc>
                <a:spcPts val="2662"/>
              </a:lnSpc>
            </a:pPr>
            <a:r>
              <a:rPr lang="en-US" sz="1901" dirty="0">
                <a:solidFill>
                  <a:srgbClr val="FFFFFF"/>
                </a:solidFill>
                <a:latin typeface="Poppins Bold"/>
              </a:rPr>
              <a:t>2000$ means = 14285 WBTC</a:t>
            </a:r>
          </a:p>
          <a:p>
            <a:pPr>
              <a:lnSpc>
                <a:spcPts val="2662"/>
              </a:lnSpc>
            </a:pPr>
            <a:r>
              <a:rPr lang="en-US" sz="1901" dirty="0">
                <a:solidFill>
                  <a:srgbClr val="FFFFFF"/>
                </a:solidFill>
                <a:latin typeface="Poppins Bold"/>
              </a:rPr>
              <a:t>Today Feb, 2023,  1 WBTC= 3.5$</a:t>
            </a:r>
          </a:p>
          <a:p>
            <a:pPr>
              <a:lnSpc>
                <a:spcPts val="2662"/>
              </a:lnSpc>
            </a:pPr>
            <a:r>
              <a:rPr lang="en-US" sz="1901" dirty="0">
                <a:solidFill>
                  <a:srgbClr val="FFFFFF"/>
                </a:solidFill>
                <a:latin typeface="Poppins Bold"/>
              </a:rPr>
              <a:t>Then, our fund value is 14285 X3.5 $ = 49997.5 $ </a:t>
            </a:r>
          </a:p>
          <a:p>
            <a:pPr>
              <a:lnSpc>
                <a:spcPts val="2662"/>
              </a:lnSpc>
            </a:pPr>
            <a:endParaRPr lang="en-US" sz="1901" dirty="0">
              <a:solidFill>
                <a:srgbClr val="FFFFFF"/>
              </a:solidFill>
              <a:latin typeface="Poppins Bold"/>
            </a:endParaRPr>
          </a:p>
          <a:p>
            <a:pPr>
              <a:lnSpc>
                <a:spcPts val="2662"/>
              </a:lnSpc>
              <a:spcBef>
                <a:spcPct val="0"/>
              </a:spcBef>
            </a:pPr>
            <a:r>
              <a:rPr lang="en-US" sz="2400" dirty="0">
                <a:solidFill>
                  <a:schemeClr val="bg1"/>
                </a:solidFill>
                <a:latin typeface="Algerian" pitchFamily="82" charset="0"/>
              </a:rPr>
              <a:t>[ </a:t>
            </a:r>
            <a:r>
              <a:rPr lang="en-US" sz="3200" b="1" dirty="0">
                <a:solidFill>
                  <a:schemeClr val="bg1"/>
                </a:solidFill>
                <a:latin typeface="Aparajita" pitchFamily="18" charset="0"/>
                <a:cs typeface="Aparajita" pitchFamily="18" charset="0"/>
              </a:rPr>
              <a:t>25</a:t>
            </a:r>
            <a:r>
              <a:rPr lang="en-US" sz="2400" dirty="0">
                <a:solidFill>
                  <a:schemeClr val="bg1"/>
                </a:solidFill>
                <a:latin typeface="Algerian" pitchFamily="82" charset="0"/>
              </a:rPr>
              <a:t>x Growth  in </a:t>
            </a:r>
            <a:r>
              <a:rPr lang="en-US" sz="3200" b="1" dirty="0">
                <a:solidFill>
                  <a:schemeClr val="bg1"/>
                </a:solidFill>
                <a:latin typeface="Aparajita" pitchFamily="18" charset="0"/>
                <a:cs typeface="Aparajita" pitchFamily="18" charset="0"/>
              </a:rPr>
              <a:t>5</a:t>
            </a:r>
            <a:r>
              <a:rPr lang="en-US" sz="2400" dirty="0">
                <a:solidFill>
                  <a:schemeClr val="bg1"/>
                </a:solidFill>
                <a:latin typeface="Algerian" pitchFamily="82" charset="0"/>
              </a:rPr>
              <a:t> year from just invest &amp; hold]</a:t>
            </a:r>
          </a:p>
        </p:txBody>
      </p:sp>
      <p:grpSp>
        <p:nvGrpSpPr>
          <p:cNvPr id="14" name="Group 14"/>
          <p:cNvGrpSpPr/>
          <p:nvPr/>
        </p:nvGrpSpPr>
        <p:grpSpPr>
          <a:xfrm>
            <a:off x="9125673" y="3006042"/>
            <a:ext cx="912390" cy="990600"/>
            <a:chOff x="-97016" y="0"/>
            <a:chExt cx="6432844" cy="6350000"/>
          </a:xfrm>
        </p:grpSpPr>
        <p:sp>
          <p:nvSpPr>
            <p:cNvPr id="15" name="Freeform 15"/>
            <p:cNvSpPr/>
            <p:nvPr/>
          </p:nvSpPr>
          <p:spPr>
            <a:xfrm>
              <a:off x="-97016" y="0"/>
              <a:ext cx="6432844"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84D"/>
            </a:solidFill>
          </p:spPr>
        </p:sp>
      </p:grpSp>
      <p:sp>
        <p:nvSpPr>
          <p:cNvPr id="16" name="TextBox 16"/>
          <p:cNvSpPr txBox="1"/>
          <p:nvPr/>
        </p:nvSpPr>
        <p:spPr>
          <a:xfrm flipH="1">
            <a:off x="9430473" y="3158442"/>
            <a:ext cx="381000" cy="705321"/>
          </a:xfrm>
          <a:prstGeom prst="rect">
            <a:avLst/>
          </a:prstGeom>
        </p:spPr>
        <p:txBody>
          <a:bodyPr wrap="square" lIns="0" tIns="0" rIns="0" bIns="0" rtlCol="0" anchor="t">
            <a:spAutoFit/>
          </a:bodyPr>
          <a:lstStyle/>
          <a:p>
            <a:pPr>
              <a:lnSpc>
                <a:spcPts val="5528"/>
              </a:lnSpc>
              <a:spcBef>
                <a:spcPct val="0"/>
              </a:spcBef>
            </a:pPr>
            <a:r>
              <a:rPr lang="en-US" sz="3948" dirty="0">
                <a:solidFill>
                  <a:srgbClr val="FFFFFF"/>
                </a:solidFill>
                <a:latin typeface="Poppins Bold"/>
              </a:rPr>
              <a:t>1</a:t>
            </a:r>
          </a:p>
        </p:txBody>
      </p:sp>
      <p:sp>
        <p:nvSpPr>
          <p:cNvPr id="17" name="TextBox 17"/>
          <p:cNvSpPr txBox="1"/>
          <p:nvPr/>
        </p:nvSpPr>
        <p:spPr>
          <a:xfrm>
            <a:off x="9131232" y="3996642"/>
            <a:ext cx="6977590" cy="1077218"/>
          </a:xfrm>
          <a:prstGeom prst="rect">
            <a:avLst/>
          </a:prstGeom>
        </p:spPr>
        <p:txBody>
          <a:bodyPr wrap="square" lIns="0" tIns="0" rIns="0" bIns="0" rtlCol="0" anchor="t">
            <a:spAutoFit/>
          </a:bodyPr>
          <a:lstStyle/>
          <a:p>
            <a:pPr marL="0" lvl="0" indent="0" algn="l">
              <a:lnSpc>
                <a:spcPts val="2799"/>
              </a:lnSpc>
              <a:spcBef>
                <a:spcPct val="0"/>
              </a:spcBef>
            </a:pPr>
            <a:r>
              <a:rPr lang="en-US" sz="1999" u="none" dirty="0">
                <a:solidFill>
                  <a:srgbClr val="FFFFFF"/>
                </a:solidFill>
                <a:latin typeface="Poppins Bold"/>
              </a:rPr>
              <a:t>For Example, Let us consider a block of 2000$</a:t>
            </a:r>
          </a:p>
          <a:p>
            <a:pPr marL="0" lvl="0" indent="0" algn="l">
              <a:lnSpc>
                <a:spcPts val="2799"/>
              </a:lnSpc>
              <a:spcBef>
                <a:spcPct val="0"/>
              </a:spcBef>
            </a:pPr>
            <a:endParaRPr lang="en-US" sz="1999" u="none" dirty="0">
              <a:solidFill>
                <a:srgbClr val="FFFFFF"/>
              </a:solidFill>
              <a:latin typeface="Poppins Bold"/>
            </a:endParaRPr>
          </a:p>
          <a:p>
            <a:pPr marL="0" lvl="0" indent="0" algn="l">
              <a:lnSpc>
                <a:spcPts val="2799"/>
              </a:lnSpc>
              <a:spcBef>
                <a:spcPct val="0"/>
              </a:spcBef>
            </a:pPr>
            <a:endParaRPr/>
          </a:p>
        </p:txBody>
      </p:sp>
      <p:grpSp>
        <p:nvGrpSpPr>
          <p:cNvPr id="18" name="Group 18"/>
          <p:cNvGrpSpPr/>
          <p:nvPr/>
        </p:nvGrpSpPr>
        <p:grpSpPr>
          <a:xfrm>
            <a:off x="684811" y="607952"/>
            <a:ext cx="2993353" cy="870896"/>
            <a:chOff x="0" y="0"/>
            <a:chExt cx="3991137" cy="1161195"/>
          </a:xfrm>
        </p:grpSpPr>
        <p:grpSp>
          <p:nvGrpSpPr>
            <p:cNvPr id="19" name="Group 19"/>
            <p:cNvGrpSpPr/>
            <p:nvPr/>
          </p:nvGrpSpPr>
          <p:grpSpPr>
            <a:xfrm>
              <a:off x="0" y="0"/>
              <a:ext cx="3991137" cy="1161195"/>
              <a:chOff x="0" y="0"/>
              <a:chExt cx="2269857" cy="660400"/>
            </a:xfrm>
          </p:grpSpPr>
          <p:sp>
            <p:nvSpPr>
              <p:cNvPr id="20" name="Freeform 20"/>
              <p:cNvSpPr/>
              <p:nvPr/>
            </p:nvSpPr>
            <p:spPr>
              <a:xfrm>
                <a:off x="0" y="0"/>
                <a:ext cx="2269857" cy="660400"/>
              </a:xfrm>
              <a:custGeom>
                <a:avLst/>
                <a:gdLst/>
                <a:ahLst/>
                <a:cxnLst/>
                <a:rect l="l" t="t" r="r" b="b"/>
                <a:pathLst>
                  <a:path w="2269857" h="660400">
                    <a:moveTo>
                      <a:pt x="2145397" y="660400"/>
                    </a:moveTo>
                    <a:lnTo>
                      <a:pt x="124460" y="660400"/>
                    </a:lnTo>
                    <a:cubicBezTo>
                      <a:pt x="55880" y="660400"/>
                      <a:pt x="0" y="604520"/>
                      <a:pt x="0" y="535940"/>
                    </a:cubicBezTo>
                    <a:lnTo>
                      <a:pt x="0" y="124460"/>
                    </a:lnTo>
                    <a:cubicBezTo>
                      <a:pt x="0" y="55880"/>
                      <a:pt x="55880" y="0"/>
                      <a:pt x="124460" y="0"/>
                    </a:cubicBezTo>
                    <a:lnTo>
                      <a:pt x="2145397" y="0"/>
                    </a:lnTo>
                    <a:cubicBezTo>
                      <a:pt x="2213977" y="0"/>
                      <a:pt x="2269857" y="55880"/>
                      <a:pt x="2269857" y="124460"/>
                    </a:cubicBezTo>
                    <a:lnTo>
                      <a:pt x="2269857" y="535940"/>
                    </a:lnTo>
                    <a:cubicBezTo>
                      <a:pt x="2269857" y="604520"/>
                      <a:pt x="2213977" y="660400"/>
                      <a:pt x="2145397" y="660400"/>
                    </a:cubicBezTo>
                    <a:close/>
                  </a:path>
                </a:pathLst>
              </a:custGeom>
              <a:solidFill>
                <a:srgbClr val="191B1A">
                  <a:alpha val="80000"/>
                </a:srgbClr>
              </a:solidFill>
            </p:spPr>
          </p:sp>
        </p:grpSp>
        <p:pic>
          <p:nvPicPr>
            <p:cNvPr id="21" name="Picture 21"/>
            <p:cNvPicPr>
              <a:picLocks noChangeAspect="1"/>
            </p:cNvPicPr>
            <p:nvPr/>
          </p:nvPicPr>
          <p:blipFill>
            <a:blip r:embed="rId5"/>
            <a:srcRect b="13229"/>
            <a:stretch>
              <a:fillRect/>
            </a:stretch>
          </p:blipFill>
          <p:spPr>
            <a:xfrm>
              <a:off x="341913" y="193048"/>
              <a:ext cx="827932" cy="800500"/>
            </a:xfrm>
            <a:prstGeom prst="rect">
              <a:avLst/>
            </a:prstGeom>
          </p:spPr>
        </p:pic>
        <p:sp>
          <p:nvSpPr>
            <p:cNvPr id="22" name="TextBox 22"/>
            <p:cNvSpPr txBox="1"/>
            <p:nvPr/>
          </p:nvSpPr>
          <p:spPr>
            <a:xfrm>
              <a:off x="1446661" y="375635"/>
              <a:ext cx="2521111" cy="362301"/>
            </a:xfrm>
            <a:prstGeom prst="rect">
              <a:avLst/>
            </a:prstGeom>
          </p:spPr>
          <p:txBody>
            <a:bodyPr lIns="0" tIns="0" rIns="0" bIns="0" rtlCol="0" anchor="t">
              <a:spAutoFit/>
            </a:bodyPr>
            <a:lstStyle/>
            <a:p>
              <a:pPr>
                <a:lnSpc>
                  <a:spcPts val="2216"/>
                </a:lnSpc>
                <a:spcBef>
                  <a:spcPct val="0"/>
                </a:spcBef>
              </a:pPr>
              <a:r>
                <a:rPr lang="en-US" sz="1583">
                  <a:solidFill>
                    <a:srgbClr val="FFFFFF"/>
                  </a:solidFill>
                  <a:latin typeface="Poppins"/>
                </a:rPr>
                <a:t>CRYPTOCHER</a:t>
              </a:r>
            </a:p>
          </p:txBody>
        </p:sp>
      </p:grpSp>
      <p:sp>
        <p:nvSpPr>
          <p:cNvPr id="23" name="TextBox 23"/>
          <p:cNvSpPr txBox="1"/>
          <p:nvPr/>
        </p:nvSpPr>
        <p:spPr>
          <a:xfrm>
            <a:off x="9131232" y="1526783"/>
            <a:ext cx="7615488" cy="1340470"/>
          </a:xfrm>
          <a:prstGeom prst="rect">
            <a:avLst/>
          </a:prstGeom>
        </p:spPr>
        <p:txBody>
          <a:bodyPr lIns="0" tIns="0" rIns="0" bIns="0" rtlCol="0" anchor="t">
            <a:spAutoFit/>
          </a:bodyPr>
          <a:lstStyle/>
          <a:p>
            <a:pPr>
              <a:lnSpc>
                <a:spcPts val="5330"/>
              </a:lnSpc>
              <a:spcBef>
                <a:spcPct val="0"/>
              </a:spcBef>
            </a:pPr>
            <a:r>
              <a:rPr lang="en-US" sz="3807">
                <a:solidFill>
                  <a:srgbClr val="FFFFFF"/>
                </a:solidFill>
                <a:latin typeface="Poppins Bold"/>
              </a:rPr>
              <a:t>WE CAN GENERATE INCOME IN SIX  DIFFERENT  WAYS.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376650" y="7678195"/>
            <a:ext cx="1652447" cy="165244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84D"/>
            </a:solidFill>
          </p:spPr>
        </p:sp>
      </p:grpSp>
      <p:pic>
        <p:nvPicPr>
          <p:cNvPr id="4" name="Picture 4"/>
          <p:cNvPicPr>
            <a:picLocks noChangeAspect="1"/>
          </p:cNvPicPr>
          <p:nvPr/>
        </p:nvPicPr>
        <p:blipFill>
          <a:blip r:embed="rId2" cstate="print">
            <a:alphaModFix amt="6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010081" y="315677"/>
            <a:ext cx="2898297" cy="2774040"/>
          </a:xfrm>
          <a:prstGeom prst="rect">
            <a:avLst/>
          </a:prstGeom>
        </p:spPr>
      </p:pic>
      <p:pic>
        <p:nvPicPr>
          <p:cNvPr id="6" name="Picture 5">
            <a:extLst>
              <a:ext uri="{FF2B5EF4-FFF2-40B4-BE49-F238E27FC236}">
                <a16:creationId xmlns:a16="http://schemas.microsoft.com/office/drawing/2014/main" id="{E5979BB6-25E0-EAE3-E819-738EABCF52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500" y="0"/>
            <a:ext cx="10287000" cy="10287000"/>
          </a:xfrm>
          <a:prstGeom prst="rect">
            <a:avLst/>
          </a:prstGeom>
        </p:spPr>
      </p:pic>
    </p:spTree>
    <p:extLst>
      <p:ext uri="{BB962C8B-B14F-4D97-AF65-F5344CB8AC3E}">
        <p14:creationId xmlns:p14="http://schemas.microsoft.com/office/powerpoint/2010/main" val="15841748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66775"/>
          <a:ext cx="9144000" cy="6010275"/>
          <a:chOff x="0" y="866775"/>
          <a:chExt cx="9144000" cy="6010275"/>
        </a:xfrm>
      </p:grpSpPr>
      <p:pic>
        <p:nvPicPr>
          <p:cNvPr id="2" name="Slide"/>
          <p:cNvPicPr>
            <a:picLocks noChangeAspect="1"/>
          </p:cNvPicPr>
          <p:nvPr/>
        </p:nvPicPr>
        <p:blipFill>
          <a:blip r:embed="rId2"/>
          <a:stretch>
            <a:fillRect/>
          </a:stretch>
        </p:blipFill>
        <p:spPr>
          <a:xfrm>
            <a:off x="0" y="1300163"/>
            <a:ext cx="18288000" cy="7715250"/>
          </a:xfrm>
          <a:prstGeom prst="rect">
            <a:avLst/>
          </a:prstGeom>
        </p:spPr>
      </p:pic>
      <p:sp>
        <p:nvSpPr>
          <p:cNvPr id="3" name="Oval 2">
            <a:extLst>
              <a:ext uri="{FF2B5EF4-FFF2-40B4-BE49-F238E27FC236}">
                <a16:creationId xmlns:a16="http://schemas.microsoft.com/office/drawing/2014/main" id="{6CB35594-6CCD-3FDA-DE57-51CA7D7BF009}"/>
              </a:ext>
            </a:extLst>
          </p:cNvPr>
          <p:cNvSpPr/>
          <p:nvPr/>
        </p:nvSpPr>
        <p:spPr>
          <a:xfrm>
            <a:off x="10127848" y="2947927"/>
            <a:ext cx="1171936" cy="1056189"/>
          </a:xfrm>
          <a:prstGeom prst="ellipse">
            <a:avLst/>
          </a:prstGeom>
          <a:solidFill>
            <a:srgbClr val="2B6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67636" y="9619146"/>
            <a:ext cx="1652447" cy="165244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84D"/>
            </a:solidFill>
          </p:spPr>
        </p:sp>
      </p:grpSp>
      <p:pic>
        <p:nvPicPr>
          <p:cNvPr id="4" name="Picture 4"/>
          <p:cNvPicPr>
            <a:picLocks noChangeAspect="1"/>
          </p:cNvPicPr>
          <p:nvPr/>
        </p:nvPicPr>
        <p:blipFill>
          <a:blip r:embed="rId2" cstate="print">
            <a:alphaModFix amt="6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71249" y="1101420"/>
            <a:ext cx="2898297" cy="2774040"/>
          </a:xfrm>
          <a:prstGeom prst="rect">
            <a:avLst/>
          </a:prstGeom>
        </p:spPr>
      </p:pic>
      <p:grpSp>
        <p:nvGrpSpPr>
          <p:cNvPr id="5" name="Group 5"/>
          <p:cNvGrpSpPr>
            <a:grpSpLocks noChangeAspect="1"/>
          </p:cNvGrpSpPr>
          <p:nvPr/>
        </p:nvGrpSpPr>
        <p:grpSpPr>
          <a:xfrm>
            <a:off x="10779411" y="1619494"/>
            <a:ext cx="8230901" cy="8230901"/>
            <a:chOff x="0" y="0"/>
            <a:chExt cx="3282950" cy="3282950"/>
          </a:xfrm>
        </p:grpSpPr>
        <p:sp>
          <p:nvSpPr>
            <p:cNvPr id="6" name="Freeform 6"/>
            <p:cNvSpPr/>
            <p:nvPr/>
          </p:nvSpPr>
          <p:spPr>
            <a:xfrm>
              <a:off x="0" y="0"/>
              <a:ext cx="3282950" cy="3282950"/>
            </a:xfrm>
            <a:custGeom>
              <a:avLst/>
              <a:gdLst/>
              <a:ahLst/>
              <a:cxnLst/>
              <a:rect l="l" t="t" r="r" b="b"/>
              <a:pathLst>
                <a:path w="3282950" h="3282950">
                  <a:moveTo>
                    <a:pt x="0" y="0"/>
                  </a:moveTo>
                  <a:lnTo>
                    <a:pt x="2532380" y="0"/>
                  </a:lnTo>
                  <a:cubicBezTo>
                    <a:pt x="2946400" y="0"/>
                    <a:pt x="3282950" y="336550"/>
                    <a:pt x="3282950" y="750570"/>
                  </a:cubicBezTo>
                  <a:lnTo>
                    <a:pt x="3282950" y="750570"/>
                  </a:lnTo>
                  <a:lnTo>
                    <a:pt x="3282950" y="3282950"/>
                  </a:lnTo>
                  <a:lnTo>
                    <a:pt x="3282950" y="3282950"/>
                  </a:lnTo>
                  <a:lnTo>
                    <a:pt x="0" y="3282950"/>
                  </a:lnTo>
                  <a:lnTo>
                    <a:pt x="0" y="3282950"/>
                  </a:lnTo>
                  <a:lnTo>
                    <a:pt x="0" y="0"/>
                  </a:lnTo>
                  <a:lnTo>
                    <a:pt x="0" y="0"/>
                  </a:lnTo>
                  <a:close/>
                </a:path>
              </a:pathLst>
            </a:custGeom>
            <a:blipFill>
              <a:blip r:embed="rId4"/>
              <a:stretch>
                <a:fillRect r="-152365"/>
              </a:stretch>
            </a:blipFill>
          </p:spPr>
        </p:sp>
      </p:grpSp>
      <p:sp>
        <p:nvSpPr>
          <p:cNvPr id="7" name="TextBox 7"/>
          <p:cNvSpPr txBox="1"/>
          <p:nvPr/>
        </p:nvSpPr>
        <p:spPr>
          <a:xfrm>
            <a:off x="1750506" y="6501216"/>
            <a:ext cx="1487002" cy="507645"/>
          </a:xfrm>
          <a:prstGeom prst="rect">
            <a:avLst/>
          </a:prstGeom>
        </p:spPr>
        <p:txBody>
          <a:bodyPr lIns="0" tIns="0" rIns="0" bIns="0" rtlCol="0" anchor="t">
            <a:spAutoFit/>
          </a:bodyPr>
          <a:lstStyle/>
          <a:p>
            <a:pPr algn="ctr">
              <a:lnSpc>
                <a:spcPts val="4044"/>
              </a:lnSpc>
              <a:spcBef>
                <a:spcPct val="0"/>
              </a:spcBef>
            </a:pPr>
            <a:r>
              <a:rPr lang="en-US" sz="2888">
                <a:solidFill>
                  <a:srgbClr val="FFFFFF"/>
                </a:solidFill>
                <a:latin typeface="Poppins Bold"/>
              </a:rPr>
              <a:t>Refer A</a:t>
            </a:r>
          </a:p>
        </p:txBody>
      </p:sp>
      <p:sp>
        <p:nvSpPr>
          <p:cNvPr id="8" name="TextBox 8"/>
          <p:cNvSpPr txBox="1"/>
          <p:nvPr/>
        </p:nvSpPr>
        <p:spPr>
          <a:xfrm>
            <a:off x="4781101" y="6501216"/>
            <a:ext cx="1487002" cy="507645"/>
          </a:xfrm>
          <a:prstGeom prst="rect">
            <a:avLst/>
          </a:prstGeom>
        </p:spPr>
        <p:txBody>
          <a:bodyPr lIns="0" tIns="0" rIns="0" bIns="0" rtlCol="0" anchor="t">
            <a:spAutoFit/>
          </a:bodyPr>
          <a:lstStyle/>
          <a:p>
            <a:pPr algn="ctr">
              <a:lnSpc>
                <a:spcPts val="4044"/>
              </a:lnSpc>
              <a:spcBef>
                <a:spcPct val="0"/>
              </a:spcBef>
            </a:pPr>
            <a:r>
              <a:rPr lang="en-US" sz="2888">
                <a:solidFill>
                  <a:srgbClr val="FFFFFF"/>
                </a:solidFill>
                <a:latin typeface="Poppins Bold"/>
              </a:rPr>
              <a:t>Refer B</a:t>
            </a:r>
          </a:p>
        </p:txBody>
      </p:sp>
      <p:sp>
        <p:nvSpPr>
          <p:cNvPr id="9" name="TextBox 9"/>
          <p:cNvSpPr txBox="1"/>
          <p:nvPr/>
        </p:nvSpPr>
        <p:spPr>
          <a:xfrm>
            <a:off x="1750506" y="6957922"/>
            <a:ext cx="1645045" cy="375128"/>
          </a:xfrm>
          <a:prstGeom prst="rect">
            <a:avLst/>
          </a:prstGeom>
        </p:spPr>
        <p:txBody>
          <a:bodyPr lIns="0" tIns="0" rIns="0" bIns="0" rtlCol="0" anchor="t">
            <a:spAutoFit/>
          </a:bodyPr>
          <a:lstStyle/>
          <a:p>
            <a:pPr algn="ctr">
              <a:lnSpc>
                <a:spcPts val="2948"/>
              </a:lnSpc>
              <a:spcBef>
                <a:spcPct val="0"/>
              </a:spcBef>
            </a:pPr>
            <a:r>
              <a:rPr lang="en-US" sz="2106">
                <a:solidFill>
                  <a:srgbClr val="FFFFFF"/>
                </a:solidFill>
                <a:latin typeface="Poppins"/>
              </a:rPr>
              <a:t>2000$</a:t>
            </a:r>
          </a:p>
        </p:txBody>
      </p:sp>
      <p:sp>
        <p:nvSpPr>
          <p:cNvPr id="10" name="TextBox 10"/>
          <p:cNvSpPr txBox="1"/>
          <p:nvPr/>
        </p:nvSpPr>
        <p:spPr>
          <a:xfrm>
            <a:off x="4781101" y="6957922"/>
            <a:ext cx="1645045" cy="375128"/>
          </a:xfrm>
          <a:prstGeom prst="rect">
            <a:avLst/>
          </a:prstGeom>
        </p:spPr>
        <p:txBody>
          <a:bodyPr lIns="0" tIns="0" rIns="0" bIns="0" rtlCol="0" anchor="t">
            <a:spAutoFit/>
          </a:bodyPr>
          <a:lstStyle/>
          <a:p>
            <a:pPr algn="ctr">
              <a:lnSpc>
                <a:spcPts val="2948"/>
              </a:lnSpc>
              <a:spcBef>
                <a:spcPct val="0"/>
              </a:spcBef>
            </a:pPr>
            <a:r>
              <a:rPr lang="en-US" sz="2106">
                <a:solidFill>
                  <a:srgbClr val="FFFFFF"/>
                </a:solidFill>
                <a:latin typeface="Poppins"/>
              </a:rPr>
              <a:t>2000$</a:t>
            </a:r>
          </a:p>
        </p:txBody>
      </p:sp>
      <p:sp>
        <p:nvSpPr>
          <p:cNvPr id="11" name="TextBox 11"/>
          <p:cNvSpPr txBox="1"/>
          <p:nvPr/>
        </p:nvSpPr>
        <p:spPr>
          <a:xfrm>
            <a:off x="534562" y="3972319"/>
            <a:ext cx="10209638" cy="923330"/>
          </a:xfrm>
          <a:prstGeom prst="rect">
            <a:avLst/>
          </a:prstGeom>
        </p:spPr>
        <p:txBody>
          <a:bodyPr wrap="square" lIns="0" tIns="0" rIns="0" bIns="0" rtlCol="0" anchor="t">
            <a:spAutoFit/>
          </a:bodyPr>
          <a:lstStyle/>
          <a:p>
            <a:pPr marL="0" lvl="0" indent="0" algn="ctr">
              <a:lnSpc>
                <a:spcPts val="3640"/>
              </a:lnSpc>
              <a:spcBef>
                <a:spcPct val="0"/>
              </a:spcBef>
            </a:pPr>
            <a:r>
              <a:rPr lang="en-US" sz="2600" u="none" dirty="0">
                <a:solidFill>
                  <a:schemeClr val="bg1"/>
                </a:solidFill>
                <a:latin typeface="Algerian" pitchFamily="82" charset="0"/>
              </a:rPr>
              <a:t>You can refer anyone and get direct dividend of 10% from mining server immediately (5% Admin Charge deducted) </a:t>
            </a:r>
          </a:p>
        </p:txBody>
      </p:sp>
      <p:sp>
        <p:nvSpPr>
          <p:cNvPr id="12" name="TextBox 12"/>
          <p:cNvSpPr txBox="1"/>
          <p:nvPr/>
        </p:nvSpPr>
        <p:spPr>
          <a:xfrm>
            <a:off x="418202" y="8095050"/>
            <a:ext cx="8725798" cy="1218565"/>
          </a:xfrm>
          <a:prstGeom prst="rect">
            <a:avLst/>
          </a:prstGeom>
        </p:spPr>
        <p:txBody>
          <a:bodyPr lIns="0" tIns="0" rIns="0" bIns="0" rtlCol="0" anchor="t">
            <a:spAutoFit/>
          </a:bodyPr>
          <a:lstStyle/>
          <a:p>
            <a:pPr algn="ctr">
              <a:lnSpc>
                <a:spcPts val="4759"/>
              </a:lnSpc>
              <a:spcBef>
                <a:spcPct val="0"/>
              </a:spcBef>
            </a:pPr>
            <a:r>
              <a:rPr lang="en-US" sz="3399" dirty="0">
                <a:solidFill>
                  <a:srgbClr val="FFFFFF"/>
                </a:solidFill>
                <a:latin typeface="Poppins"/>
              </a:rPr>
              <a:t>Your Total Reward Income is 400$ instant.</a:t>
            </a:r>
          </a:p>
        </p:txBody>
      </p:sp>
      <p:grpSp>
        <p:nvGrpSpPr>
          <p:cNvPr id="13" name="Group 13"/>
          <p:cNvGrpSpPr/>
          <p:nvPr/>
        </p:nvGrpSpPr>
        <p:grpSpPr>
          <a:xfrm>
            <a:off x="906539" y="2926672"/>
            <a:ext cx="873429" cy="873429"/>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84D"/>
            </a:solidFill>
          </p:spPr>
        </p:sp>
      </p:grpSp>
      <p:grpSp>
        <p:nvGrpSpPr>
          <p:cNvPr id="15" name="Group 15"/>
          <p:cNvGrpSpPr/>
          <p:nvPr/>
        </p:nvGrpSpPr>
        <p:grpSpPr>
          <a:xfrm>
            <a:off x="3341215" y="5192154"/>
            <a:ext cx="956637" cy="956637"/>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84D"/>
            </a:solidFill>
          </p:spPr>
        </p:sp>
      </p:grpSp>
      <p:sp>
        <p:nvSpPr>
          <p:cNvPr id="17" name="TextBox 17"/>
          <p:cNvSpPr txBox="1"/>
          <p:nvPr/>
        </p:nvSpPr>
        <p:spPr>
          <a:xfrm>
            <a:off x="1143000" y="2781300"/>
            <a:ext cx="762000" cy="1090042"/>
          </a:xfrm>
          <a:prstGeom prst="rect">
            <a:avLst/>
          </a:prstGeom>
        </p:spPr>
        <p:txBody>
          <a:bodyPr wrap="square" lIns="0" tIns="0" rIns="0" bIns="0" rtlCol="0" anchor="t">
            <a:spAutoFit/>
          </a:bodyPr>
          <a:lstStyle/>
          <a:p>
            <a:pPr>
              <a:lnSpc>
                <a:spcPts val="8487"/>
              </a:lnSpc>
              <a:spcBef>
                <a:spcPct val="0"/>
              </a:spcBef>
            </a:pPr>
            <a:r>
              <a:rPr lang="en-US" sz="6062" dirty="0">
                <a:solidFill>
                  <a:srgbClr val="FFFFFF"/>
                </a:solidFill>
                <a:latin typeface="Poppins Bold"/>
              </a:rPr>
              <a:t>2</a:t>
            </a:r>
          </a:p>
        </p:txBody>
      </p:sp>
      <p:sp>
        <p:nvSpPr>
          <p:cNvPr id="18" name="TextBox 18"/>
          <p:cNvSpPr txBox="1"/>
          <p:nvPr/>
        </p:nvSpPr>
        <p:spPr>
          <a:xfrm>
            <a:off x="3441927" y="5356147"/>
            <a:ext cx="901473" cy="538609"/>
          </a:xfrm>
          <a:prstGeom prst="rect">
            <a:avLst/>
          </a:prstGeom>
        </p:spPr>
        <p:txBody>
          <a:bodyPr wrap="square" lIns="0" tIns="0" rIns="0" bIns="0" rtlCol="0" anchor="t">
            <a:spAutoFit/>
          </a:bodyPr>
          <a:lstStyle/>
          <a:p>
            <a:pPr>
              <a:lnSpc>
                <a:spcPts val="4200"/>
              </a:lnSpc>
              <a:spcBef>
                <a:spcPct val="0"/>
              </a:spcBef>
            </a:pPr>
            <a:r>
              <a:rPr lang="en-US" sz="3000" dirty="0">
                <a:solidFill>
                  <a:srgbClr val="FFFFFF"/>
                </a:solidFill>
                <a:latin typeface="Poppins Bold"/>
              </a:rPr>
              <a:t>You</a:t>
            </a:r>
          </a:p>
        </p:txBody>
      </p:sp>
      <p:sp>
        <p:nvSpPr>
          <p:cNvPr id="19" name="AutoShape 19"/>
          <p:cNvSpPr/>
          <p:nvPr/>
        </p:nvSpPr>
        <p:spPr>
          <a:xfrm rot="2122875">
            <a:off x="4052368" y="6228684"/>
            <a:ext cx="1138769" cy="0"/>
          </a:xfrm>
          <a:prstGeom prst="line">
            <a:avLst/>
          </a:prstGeom>
          <a:ln w="38100" cap="flat">
            <a:solidFill>
              <a:srgbClr val="FFB84D"/>
            </a:solidFill>
            <a:prstDash val="solid"/>
            <a:headEnd type="none" w="sm" len="sm"/>
            <a:tailEnd type="none" w="sm" len="sm"/>
          </a:ln>
        </p:spPr>
      </p:sp>
      <p:sp>
        <p:nvSpPr>
          <p:cNvPr id="20" name="AutoShape 20"/>
          <p:cNvSpPr/>
          <p:nvPr/>
        </p:nvSpPr>
        <p:spPr>
          <a:xfrm rot="8621220">
            <a:off x="2476193" y="6228684"/>
            <a:ext cx="1113422" cy="0"/>
          </a:xfrm>
          <a:prstGeom prst="line">
            <a:avLst/>
          </a:prstGeom>
          <a:ln w="38100" cap="flat">
            <a:solidFill>
              <a:srgbClr val="FFB84D"/>
            </a:solidFill>
            <a:prstDash val="solid"/>
            <a:headEnd type="none" w="sm" len="sm"/>
            <a:tailEnd type="none" w="sm" len="sm"/>
          </a:ln>
        </p:spPr>
      </p:sp>
      <p:sp>
        <p:nvSpPr>
          <p:cNvPr id="21" name="TextBox 21"/>
          <p:cNvSpPr txBox="1"/>
          <p:nvPr/>
        </p:nvSpPr>
        <p:spPr>
          <a:xfrm>
            <a:off x="1400831" y="5451312"/>
            <a:ext cx="1290638" cy="564257"/>
          </a:xfrm>
          <a:prstGeom prst="rect">
            <a:avLst/>
          </a:prstGeom>
        </p:spPr>
        <p:txBody>
          <a:bodyPr wrap="square" lIns="0" tIns="0" rIns="0" bIns="0" rtlCol="0" anchor="t">
            <a:spAutoFit/>
          </a:bodyPr>
          <a:lstStyle/>
          <a:p>
            <a:pPr algn="ctr">
              <a:lnSpc>
                <a:spcPts val="2216"/>
              </a:lnSpc>
              <a:spcBef>
                <a:spcPct val="0"/>
              </a:spcBef>
            </a:pPr>
            <a:r>
              <a:rPr lang="en-US" sz="1583" b="1" dirty="0">
                <a:solidFill>
                  <a:srgbClr val="FFFFFF"/>
                </a:solidFill>
                <a:latin typeface="Poppins"/>
              </a:rPr>
              <a:t>200$ FROM A</a:t>
            </a:r>
          </a:p>
        </p:txBody>
      </p:sp>
      <p:sp>
        <p:nvSpPr>
          <p:cNvPr id="22" name="TextBox 22"/>
          <p:cNvSpPr txBox="1"/>
          <p:nvPr/>
        </p:nvSpPr>
        <p:spPr>
          <a:xfrm>
            <a:off x="4983597" y="5451312"/>
            <a:ext cx="1278374" cy="564257"/>
          </a:xfrm>
          <a:prstGeom prst="rect">
            <a:avLst/>
          </a:prstGeom>
        </p:spPr>
        <p:txBody>
          <a:bodyPr wrap="square" lIns="0" tIns="0" rIns="0" bIns="0" rtlCol="0" anchor="t">
            <a:spAutoFit/>
          </a:bodyPr>
          <a:lstStyle/>
          <a:p>
            <a:pPr algn="ctr">
              <a:lnSpc>
                <a:spcPts val="2216"/>
              </a:lnSpc>
              <a:spcBef>
                <a:spcPct val="0"/>
              </a:spcBef>
            </a:pPr>
            <a:r>
              <a:rPr lang="en-US" sz="1583" b="1" dirty="0">
                <a:solidFill>
                  <a:srgbClr val="FFFFFF"/>
                </a:solidFill>
                <a:latin typeface="Poppins"/>
              </a:rPr>
              <a:t>200$ FROM B</a:t>
            </a:r>
          </a:p>
        </p:txBody>
      </p:sp>
      <p:grpSp>
        <p:nvGrpSpPr>
          <p:cNvPr id="23" name="Group 23"/>
          <p:cNvGrpSpPr/>
          <p:nvPr/>
        </p:nvGrpSpPr>
        <p:grpSpPr>
          <a:xfrm>
            <a:off x="684811" y="607952"/>
            <a:ext cx="2993353" cy="870896"/>
            <a:chOff x="0" y="0"/>
            <a:chExt cx="3991137" cy="1161195"/>
          </a:xfrm>
        </p:grpSpPr>
        <p:grpSp>
          <p:nvGrpSpPr>
            <p:cNvPr id="24" name="Group 24"/>
            <p:cNvGrpSpPr/>
            <p:nvPr/>
          </p:nvGrpSpPr>
          <p:grpSpPr>
            <a:xfrm>
              <a:off x="0" y="0"/>
              <a:ext cx="3991137" cy="1161195"/>
              <a:chOff x="0" y="0"/>
              <a:chExt cx="2269857" cy="660400"/>
            </a:xfrm>
          </p:grpSpPr>
          <p:sp>
            <p:nvSpPr>
              <p:cNvPr id="25" name="Freeform 25"/>
              <p:cNvSpPr/>
              <p:nvPr/>
            </p:nvSpPr>
            <p:spPr>
              <a:xfrm>
                <a:off x="0" y="0"/>
                <a:ext cx="2269857" cy="660400"/>
              </a:xfrm>
              <a:custGeom>
                <a:avLst/>
                <a:gdLst/>
                <a:ahLst/>
                <a:cxnLst/>
                <a:rect l="l" t="t" r="r" b="b"/>
                <a:pathLst>
                  <a:path w="2269857" h="660400">
                    <a:moveTo>
                      <a:pt x="2145397" y="660400"/>
                    </a:moveTo>
                    <a:lnTo>
                      <a:pt x="124460" y="660400"/>
                    </a:lnTo>
                    <a:cubicBezTo>
                      <a:pt x="55880" y="660400"/>
                      <a:pt x="0" y="604520"/>
                      <a:pt x="0" y="535940"/>
                    </a:cubicBezTo>
                    <a:lnTo>
                      <a:pt x="0" y="124460"/>
                    </a:lnTo>
                    <a:cubicBezTo>
                      <a:pt x="0" y="55880"/>
                      <a:pt x="55880" y="0"/>
                      <a:pt x="124460" y="0"/>
                    </a:cubicBezTo>
                    <a:lnTo>
                      <a:pt x="2145397" y="0"/>
                    </a:lnTo>
                    <a:cubicBezTo>
                      <a:pt x="2213977" y="0"/>
                      <a:pt x="2269857" y="55880"/>
                      <a:pt x="2269857" y="124460"/>
                    </a:cubicBezTo>
                    <a:lnTo>
                      <a:pt x="2269857" y="535940"/>
                    </a:lnTo>
                    <a:cubicBezTo>
                      <a:pt x="2269857" y="604520"/>
                      <a:pt x="2213977" y="660400"/>
                      <a:pt x="2145397" y="660400"/>
                    </a:cubicBezTo>
                    <a:close/>
                  </a:path>
                </a:pathLst>
              </a:custGeom>
              <a:solidFill>
                <a:srgbClr val="191B1A">
                  <a:alpha val="80000"/>
                </a:srgbClr>
              </a:solidFill>
            </p:spPr>
          </p:sp>
        </p:grpSp>
        <p:pic>
          <p:nvPicPr>
            <p:cNvPr id="26" name="Picture 26"/>
            <p:cNvPicPr>
              <a:picLocks noChangeAspect="1"/>
            </p:cNvPicPr>
            <p:nvPr/>
          </p:nvPicPr>
          <p:blipFill>
            <a:blip r:embed="rId5"/>
            <a:srcRect b="13229"/>
            <a:stretch>
              <a:fillRect/>
            </a:stretch>
          </p:blipFill>
          <p:spPr>
            <a:xfrm>
              <a:off x="341913" y="193048"/>
              <a:ext cx="827932" cy="800500"/>
            </a:xfrm>
            <a:prstGeom prst="rect">
              <a:avLst/>
            </a:prstGeom>
          </p:spPr>
        </p:pic>
        <p:sp>
          <p:nvSpPr>
            <p:cNvPr id="27" name="TextBox 27"/>
            <p:cNvSpPr txBox="1"/>
            <p:nvPr/>
          </p:nvSpPr>
          <p:spPr>
            <a:xfrm>
              <a:off x="1446661" y="375635"/>
              <a:ext cx="2521111" cy="362301"/>
            </a:xfrm>
            <a:prstGeom prst="rect">
              <a:avLst/>
            </a:prstGeom>
          </p:spPr>
          <p:txBody>
            <a:bodyPr lIns="0" tIns="0" rIns="0" bIns="0" rtlCol="0" anchor="t">
              <a:spAutoFit/>
            </a:bodyPr>
            <a:lstStyle/>
            <a:p>
              <a:pPr>
                <a:lnSpc>
                  <a:spcPts val="2216"/>
                </a:lnSpc>
                <a:spcBef>
                  <a:spcPct val="0"/>
                </a:spcBef>
              </a:pPr>
              <a:r>
                <a:rPr lang="en-US" sz="1583">
                  <a:solidFill>
                    <a:srgbClr val="FFFFFF"/>
                  </a:solidFill>
                  <a:latin typeface="Poppins"/>
                </a:rPr>
                <a:t>CRYPTOCHER</a:t>
              </a: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461777" y="7305966"/>
            <a:ext cx="1652447" cy="165244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84D"/>
            </a:solidFill>
          </p:spPr>
        </p:sp>
      </p:grpSp>
      <p:pic>
        <p:nvPicPr>
          <p:cNvPr id="4" name="Picture 4"/>
          <p:cNvPicPr>
            <a:picLocks noChangeAspect="1"/>
          </p:cNvPicPr>
          <p:nvPr/>
        </p:nvPicPr>
        <p:blipFill>
          <a:blip r:embed="rId2" cstate="print">
            <a:alphaModFix amt="6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103264" y="419730"/>
            <a:ext cx="2362200" cy="2260927"/>
          </a:xfrm>
          <a:prstGeom prst="rect">
            <a:avLst/>
          </a:prstGeom>
        </p:spPr>
      </p:pic>
      <p:grpSp>
        <p:nvGrpSpPr>
          <p:cNvPr id="5" name="Group 5"/>
          <p:cNvGrpSpPr>
            <a:grpSpLocks noChangeAspect="1"/>
          </p:cNvGrpSpPr>
          <p:nvPr/>
        </p:nvGrpSpPr>
        <p:grpSpPr>
          <a:xfrm>
            <a:off x="0" y="2056099"/>
            <a:ext cx="8230901" cy="8230901"/>
            <a:chOff x="0" y="0"/>
            <a:chExt cx="3282950" cy="3282950"/>
          </a:xfrm>
        </p:grpSpPr>
        <p:sp>
          <p:nvSpPr>
            <p:cNvPr id="6" name="Freeform 6"/>
            <p:cNvSpPr/>
            <p:nvPr/>
          </p:nvSpPr>
          <p:spPr>
            <a:xfrm>
              <a:off x="0" y="0"/>
              <a:ext cx="3282950" cy="3282950"/>
            </a:xfrm>
            <a:custGeom>
              <a:avLst/>
              <a:gdLst/>
              <a:ahLst/>
              <a:cxnLst/>
              <a:rect l="l" t="t" r="r" b="b"/>
              <a:pathLst>
                <a:path w="3282950" h="3282950">
                  <a:moveTo>
                    <a:pt x="0" y="0"/>
                  </a:moveTo>
                  <a:lnTo>
                    <a:pt x="2532380" y="0"/>
                  </a:lnTo>
                  <a:cubicBezTo>
                    <a:pt x="2946400" y="0"/>
                    <a:pt x="3282950" y="336550"/>
                    <a:pt x="3282950" y="750570"/>
                  </a:cubicBezTo>
                  <a:lnTo>
                    <a:pt x="3282950" y="750570"/>
                  </a:lnTo>
                  <a:lnTo>
                    <a:pt x="3282950" y="3282950"/>
                  </a:lnTo>
                  <a:lnTo>
                    <a:pt x="3282950" y="3282950"/>
                  </a:lnTo>
                  <a:lnTo>
                    <a:pt x="0" y="3282950"/>
                  </a:lnTo>
                  <a:lnTo>
                    <a:pt x="0" y="3282950"/>
                  </a:lnTo>
                  <a:lnTo>
                    <a:pt x="0" y="0"/>
                  </a:lnTo>
                  <a:lnTo>
                    <a:pt x="0" y="0"/>
                  </a:lnTo>
                  <a:close/>
                </a:path>
              </a:pathLst>
            </a:custGeom>
            <a:blipFill>
              <a:blip r:embed="rId4"/>
              <a:stretch>
                <a:fillRect l="-38888" r="-38888"/>
              </a:stretch>
            </a:blipFill>
          </p:spPr>
        </p:sp>
      </p:grpSp>
      <p:sp>
        <p:nvSpPr>
          <p:cNvPr id="7" name="TextBox 7"/>
          <p:cNvSpPr txBox="1"/>
          <p:nvPr/>
        </p:nvSpPr>
        <p:spPr>
          <a:xfrm>
            <a:off x="9671787" y="3011983"/>
            <a:ext cx="8311413" cy="1077218"/>
          </a:xfrm>
          <a:prstGeom prst="rect">
            <a:avLst/>
          </a:prstGeom>
        </p:spPr>
        <p:txBody>
          <a:bodyPr wrap="square" lIns="0" tIns="0" rIns="0" bIns="0" rtlCol="0" anchor="t">
            <a:spAutoFit/>
          </a:bodyPr>
          <a:lstStyle/>
          <a:p>
            <a:pPr algn="ctr">
              <a:lnSpc>
                <a:spcPts val="2799"/>
              </a:lnSpc>
              <a:spcBef>
                <a:spcPct val="0"/>
              </a:spcBef>
            </a:pPr>
            <a:r>
              <a:rPr lang="en-US" sz="2800" dirty="0">
                <a:solidFill>
                  <a:schemeClr val="bg1"/>
                </a:solidFill>
                <a:latin typeface="Algerian" pitchFamily="82" charset="0"/>
              </a:rPr>
              <a:t>You Can earn 10% block matching dividend per day depending on your block size from mining server in ratio of 1:1 </a:t>
            </a:r>
          </a:p>
        </p:txBody>
      </p:sp>
      <p:sp>
        <p:nvSpPr>
          <p:cNvPr id="8" name="TextBox 8"/>
          <p:cNvSpPr txBox="1"/>
          <p:nvPr/>
        </p:nvSpPr>
        <p:spPr>
          <a:xfrm>
            <a:off x="9565421" y="7505700"/>
            <a:ext cx="6985854" cy="1231106"/>
          </a:xfrm>
          <a:prstGeom prst="rect">
            <a:avLst/>
          </a:prstGeom>
        </p:spPr>
        <p:txBody>
          <a:bodyPr wrap="square" lIns="0" tIns="0" rIns="0" bIns="0" rtlCol="0" anchor="t">
            <a:spAutoFit/>
          </a:bodyPr>
          <a:lstStyle/>
          <a:p>
            <a:pPr>
              <a:lnSpc>
                <a:spcPts val="3220"/>
              </a:lnSpc>
              <a:spcBef>
                <a:spcPct val="0"/>
              </a:spcBef>
            </a:pPr>
            <a:r>
              <a:rPr lang="en-US" sz="2300" dirty="0">
                <a:solidFill>
                  <a:srgbClr val="FFFFFF"/>
                </a:solidFill>
                <a:latin typeface="Poppins"/>
              </a:rPr>
              <a:t>Block Matching income is 1200$. Extra business of any side will carry forward for next time.</a:t>
            </a:r>
          </a:p>
          <a:p>
            <a:pPr>
              <a:lnSpc>
                <a:spcPts val="3220"/>
              </a:lnSpc>
              <a:spcBef>
                <a:spcPct val="0"/>
              </a:spcBef>
            </a:pPr>
            <a:endParaRPr lang="en-US" sz="2300" dirty="0">
              <a:solidFill>
                <a:srgbClr val="FFFFFF"/>
              </a:solidFill>
              <a:latin typeface="Poppins"/>
            </a:endParaRPr>
          </a:p>
        </p:txBody>
      </p:sp>
      <p:grpSp>
        <p:nvGrpSpPr>
          <p:cNvPr id="9" name="Group 9"/>
          <p:cNvGrpSpPr/>
          <p:nvPr/>
        </p:nvGrpSpPr>
        <p:grpSpPr>
          <a:xfrm>
            <a:off x="9580823" y="1711629"/>
            <a:ext cx="1076637" cy="1076637"/>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84D"/>
            </a:solidFill>
          </p:spPr>
        </p:sp>
      </p:grpSp>
      <p:sp>
        <p:nvSpPr>
          <p:cNvPr id="11" name="TextBox 11"/>
          <p:cNvSpPr txBox="1"/>
          <p:nvPr/>
        </p:nvSpPr>
        <p:spPr>
          <a:xfrm>
            <a:off x="9886233" y="1714500"/>
            <a:ext cx="476967" cy="1090042"/>
          </a:xfrm>
          <a:prstGeom prst="rect">
            <a:avLst/>
          </a:prstGeom>
        </p:spPr>
        <p:txBody>
          <a:bodyPr wrap="square" lIns="0" tIns="0" rIns="0" bIns="0" rtlCol="0" anchor="t">
            <a:spAutoFit/>
          </a:bodyPr>
          <a:lstStyle/>
          <a:p>
            <a:pPr>
              <a:lnSpc>
                <a:spcPts val="8487"/>
              </a:lnSpc>
              <a:spcBef>
                <a:spcPct val="0"/>
              </a:spcBef>
            </a:pPr>
            <a:r>
              <a:rPr lang="en-US" sz="6062" dirty="0">
                <a:solidFill>
                  <a:srgbClr val="FFFFFF"/>
                </a:solidFill>
                <a:latin typeface="Poppins Bold"/>
              </a:rPr>
              <a:t>3</a:t>
            </a:r>
          </a:p>
        </p:txBody>
      </p:sp>
      <p:sp>
        <p:nvSpPr>
          <p:cNvPr id="12" name="TextBox 12"/>
          <p:cNvSpPr txBox="1"/>
          <p:nvPr/>
        </p:nvSpPr>
        <p:spPr>
          <a:xfrm>
            <a:off x="9905613" y="6286500"/>
            <a:ext cx="1645045" cy="371897"/>
          </a:xfrm>
          <a:prstGeom prst="rect">
            <a:avLst/>
          </a:prstGeom>
        </p:spPr>
        <p:txBody>
          <a:bodyPr wrap="square" lIns="0" tIns="0" rIns="0" bIns="0" rtlCol="0" anchor="t">
            <a:spAutoFit/>
          </a:bodyPr>
          <a:lstStyle/>
          <a:p>
            <a:pPr algn="ctr">
              <a:lnSpc>
                <a:spcPts val="2948"/>
              </a:lnSpc>
              <a:spcBef>
                <a:spcPct val="0"/>
              </a:spcBef>
            </a:pPr>
            <a:r>
              <a:rPr lang="en-US" sz="2106" dirty="0">
                <a:solidFill>
                  <a:srgbClr val="FFFFFF"/>
                </a:solidFill>
                <a:latin typeface="Poppins"/>
              </a:rPr>
              <a:t>15000$</a:t>
            </a:r>
          </a:p>
        </p:txBody>
      </p:sp>
      <p:sp>
        <p:nvSpPr>
          <p:cNvPr id="13" name="TextBox 13"/>
          <p:cNvSpPr txBox="1"/>
          <p:nvPr/>
        </p:nvSpPr>
        <p:spPr>
          <a:xfrm>
            <a:off x="12865532" y="6286500"/>
            <a:ext cx="1645045" cy="371897"/>
          </a:xfrm>
          <a:prstGeom prst="rect">
            <a:avLst/>
          </a:prstGeom>
        </p:spPr>
        <p:txBody>
          <a:bodyPr wrap="square" lIns="0" tIns="0" rIns="0" bIns="0" rtlCol="0" anchor="t">
            <a:spAutoFit/>
          </a:bodyPr>
          <a:lstStyle/>
          <a:p>
            <a:pPr algn="ctr">
              <a:lnSpc>
                <a:spcPts val="2948"/>
              </a:lnSpc>
              <a:spcBef>
                <a:spcPct val="0"/>
              </a:spcBef>
            </a:pPr>
            <a:r>
              <a:rPr lang="en-US" sz="2106" dirty="0">
                <a:solidFill>
                  <a:srgbClr val="FFFFFF"/>
                </a:solidFill>
                <a:latin typeface="Poppins"/>
              </a:rPr>
              <a:t>12000$</a:t>
            </a:r>
          </a:p>
        </p:txBody>
      </p:sp>
      <p:grpSp>
        <p:nvGrpSpPr>
          <p:cNvPr id="14" name="Group 14"/>
          <p:cNvGrpSpPr/>
          <p:nvPr/>
        </p:nvGrpSpPr>
        <p:grpSpPr>
          <a:xfrm>
            <a:off x="11726577" y="4686300"/>
            <a:ext cx="956637" cy="990600"/>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84D"/>
            </a:solidFill>
          </p:spPr>
        </p:sp>
      </p:grpSp>
      <p:sp>
        <p:nvSpPr>
          <p:cNvPr id="16" name="TextBox 16"/>
          <p:cNvSpPr txBox="1"/>
          <p:nvPr/>
        </p:nvSpPr>
        <p:spPr>
          <a:xfrm>
            <a:off x="11827288" y="4914900"/>
            <a:ext cx="1126712" cy="538609"/>
          </a:xfrm>
          <a:prstGeom prst="rect">
            <a:avLst/>
          </a:prstGeom>
        </p:spPr>
        <p:txBody>
          <a:bodyPr wrap="square" lIns="0" tIns="0" rIns="0" bIns="0" rtlCol="0" anchor="t">
            <a:spAutoFit/>
          </a:bodyPr>
          <a:lstStyle/>
          <a:p>
            <a:pPr>
              <a:lnSpc>
                <a:spcPts val="4200"/>
              </a:lnSpc>
              <a:spcBef>
                <a:spcPct val="0"/>
              </a:spcBef>
            </a:pPr>
            <a:r>
              <a:rPr lang="en-US" sz="3000" dirty="0">
                <a:solidFill>
                  <a:srgbClr val="FFFFFF"/>
                </a:solidFill>
                <a:latin typeface="Poppins Bold"/>
              </a:rPr>
              <a:t>You</a:t>
            </a:r>
          </a:p>
        </p:txBody>
      </p:sp>
      <p:sp>
        <p:nvSpPr>
          <p:cNvPr id="17" name="AutoShape 17"/>
          <p:cNvSpPr/>
          <p:nvPr/>
        </p:nvSpPr>
        <p:spPr>
          <a:xfrm rot="5400000">
            <a:off x="11635289" y="6233611"/>
            <a:ext cx="1113422" cy="0"/>
          </a:xfrm>
          <a:prstGeom prst="line">
            <a:avLst/>
          </a:prstGeom>
          <a:ln w="38100" cap="flat">
            <a:solidFill>
              <a:srgbClr val="FFB84D"/>
            </a:solidFill>
            <a:prstDash val="solid"/>
            <a:headEnd type="none" w="sm" len="sm"/>
            <a:tailEnd type="none" w="sm" len="sm"/>
          </a:ln>
        </p:spPr>
      </p:sp>
      <p:sp>
        <p:nvSpPr>
          <p:cNvPr id="18" name="TextBox 18"/>
          <p:cNvSpPr txBox="1"/>
          <p:nvPr/>
        </p:nvSpPr>
        <p:spPr>
          <a:xfrm>
            <a:off x="10356529" y="4991100"/>
            <a:ext cx="601861" cy="564257"/>
          </a:xfrm>
          <a:prstGeom prst="rect">
            <a:avLst/>
          </a:prstGeom>
        </p:spPr>
        <p:txBody>
          <a:bodyPr wrap="square" lIns="0" tIns="0" rIns="0" bIns="0" rtlCol="0" anchor="t">
            <a:spAutoFit/>
          </a:bodyPr>
          <a:lstStyle/>
          <a:p>
            <a:pPr algn="ctr">
              <a:lnSpc>
                <a:spcPts val="2216"/>
              </a:lnSpc>
              <a:spcBef>
                <a:spcPct val="0"/>
              </a:spcBef>
            </a:pPr>
            <a:r>
              <a:rPr lang="en-US" sz="2000" dirty="0">
                <a:solidFill>
                  <a:srgbClr val="FFFFFF"/>
                </a:solidFill>
                <a:latin typeface="Poppins"/>
              </a:rPr>
              <a:t>SIDE A</a:t>
            </a:r>
          </a:p>
        </p:txBody>
      </p:sp>
      <p:sp>
        <p:nvSpPr>
          <p:cNvPr id="19" name="TextBox 19"/>
          <p:cNvSpPr txBox="1"/>
          <p:nvPr/>
        </p:nvSpPr>
        <p:spPr>
          <a:xfrm>
            <a:off x="13393256" y="4991100"/>
            <a:ext cx="856144" cy="565539"/>
          </a:xfrm>
          <a:prstGeom prst="rect">
            <a:avLst/>
          </a:prstGeom>
        </p:spPr>
        <p:txBody>
          <a:bodyPr wrap="square" lIns="0" tIns="0" rIns="0" bIns="0" rtlCol="0" anchor="t">
            <a:spAutoFit/>
          </a:bodyPr>
          <a:lstStyle/>
          <a:p>
            <a:pPr algn="ctr">
              <a:lnSpc>
                <a:spcPts val="2216"/>
              </a:lnSpc>
              <a:spcBef>
                <a:spcPct val="0"/>
              </a:spcBef>
            </a:pPr>
            <a:r>
              <a:rPr lang="en-US" sz="2000" dirty="0">
                <a:solidFill>
                  <a:srgbClr val="FFFFFF"/>
                </a:solidFill>
                <a:latin typeface="Poppins"/>
              </a:rPr>
              <a:t>SIDE </a:t>
            </a:r>
          </a:p>
          <a:p>
            <a:pPr algn="ctr">
              <a:lnSpc>
                <a:spcPts val="2216"/>
              </a:lnSpc>
              <a:spcBef>
                <a:spcPct val="0"/>
              </a:spcBef>
            </a:pPr>
            <a:r>
              <a:rPr lang="en-US" sz="2000" dirty="0">
                <a:solidFill>
                  <a:srgbClr val="FFFFFF"/>
                </a:solidFill>
                <a:latin typeface="Poppins"/>
              </a:rPr>
              <a:t>B</a:t>
            </a:r>
          </a:p>
        </p:txBody>
      </p:sp>
      <p:grpSp>
        <p:nvGrpSpPr>
          <p:cNvPr id="20" name="Group 20"/>
          <p:cNvGrpSpPr/>
          <p:nvPr/>
        </p:nvGrpSpPr>
        <p:grpSpPr>
          <a:xfrm>
            <a:off x="684811" y="607952"/>
            <a:ext cx="2993353" cy="870896"/>
            <a:chOff x="0" y="0"/>
            <a:chExt cx="3991137" cy="1161195"/>
          </a:xfrm>
        </p:grpSpPr>
        <p:grpSp>
          <p:nvGrpSpPr>
            <p:cNvPr id="21" name="Group 21"/>
            <p:cNvGrpSpPr/>
            <p:nvPr/>
          </p:nvGrpSpPr>
          <p:grpSpPr>
            <a:xfrm>
              <a:off x="0" y="0"/>
              <a:ext cx="3991137" cy="1161195"/>
              <a:chOff x="0" y="0"/>
              <a:chExt cx="2269857" cy="660400"/>
            </a:xfrm>
          </p:grpSpPr>
          <p:sp>
            <p:nvSpPr>
              <p:cNvPr id="22" name="Freeform 22"/>
              <p:cNvSpPr/>
              <p:nvPr/>
            </p:nvSpPr>
            <p:spPr>
              <a:xfrm>
                <a:off x="0" y="0"/>
                <a:ext cx="2269857" cy="660400"/>
              </a:xfrm>
              <a:custGeom>
                <a:avLst/>
                <a:gdLst/>
                <a:ahLst/>
                <a:cxnLst/>
                <a:rect l="l" t="t" r="r" b="b"/>
                <a:pathLst>
                  <a:path w="2269857" h="660400">
                    <a:moveTo>
                      <a:pt x="2145397" y="660400"/>
                    </a:moveTo>
                    <a:lnTo>
                      <a:pt x="124460" y="660400"/>
                    </a:lnTo>
                    <a:cubicBezTo>
                      <a:pt x="55880" y="660400"/>
                      <a:pt x="0" y="604520"/>
                      <a:pt x="0" y="535940"/>
                    </a:cubicBezTo>
                    <a:lnTo>
                      <a:pt x="0" y="124460"/>
                    </a:lnTo>
                    <a:cubicBezTo>
                      <a:pt x="0" y="55880"/>
                      <a:pt x="55880" y="0"/>
                      <a:pt x="124460" y="0"/>
                    </a:cubicBezTo>
                    <a:lnTo>
                      <a:pt x="2145397" y="0"/>
                    </a:lnTo>
                    <a:cubicBezTo>
                      <a:pt x="2213977" y="0"/>
                      <a:pt x="2269857" y="55880"/>
                      <a:pt x="2269857" y="124460"/>
                    </a:cubicBezTo>
                    <a:lnTo>
                      <a:pt x="2269857" y="535940"/>
                    </a:lnTo>
                    <a:cubicBezTo>
                      <a:pt x="2269857" y="604520"/>
                      <a:pt x="2213977" y="660400"/>
                      <a:pt x="2145397" y="660400"/>
                    </a:cubicBezTo>
                    <a:close/>
                  </a:path>
                </a:pathLst>
              </a:custGeom>
              <a:solidFill>
                <a:srgbClr val="191B1A">
                  <a:alpha val="80000"/>
                </a:srgbClr>
              </a:solidFill>
            </p:spPr>
          </p:sp>
        </p:grpSp>
        <p:pic>
          <p:nvPicPr>
            <p:cNvPr id="23" name="Picture 23"/>
            <p:cNvPicPr>
              <a:picLocks noChangeAspect="1"/>
            </p:cNvPicPr>
            <p:nvPr/>
          </p:nvPicPr>
          <p:blipFill>
            <a:blip r:embed="rId5"/>
            <a:srcRect b="13229"/>
            <a:stretch>
              <a:fillRect/>
            </a:stretch>
          </p:blipFill>
          <p:spPr>
            <a:xfrm>
              <a:off x="341913" y="193048"/>
              <a:ext cx="827932" cy="800500"/>
            </a:xfrm>
            <a:prstGeom prst="rect">
              <a:avLst/>
            </a:prstGeom>
          </p:spPr>
        </p:pic>
        <p:sp>
          <p:nvSpPr>
            <p:cNvPr id="24" name="TextBox 24"/>
            <p:cNvSpPr txBox="1"/>
            <p:nvPr/>
          </p:nvSpPr>
          <p:spPr>
            <a:xfrm>
              <a:off x="1446661" y="375635"/>
              <a:ext cx="2521111" cy="362301"/>
            </a:xfrm>
            <a:prstGeom prst="rect">
              <a:avLst/>
            </a:prstGeom>
          </p:spPr>
          <p:txBody>
            <a:bodyPr lIns="0" tIns="0" rIns="0" bIns="0" rtlCol="0" anchor="t">
              <a:spAutoFit/>
            </a:bodyPr>
            <a:lstStyle/>
            <a:p>
              <a:pPr>
                <a:lnSpc>
                  <a:spcPts val="2216"/>
                </a:lnSpc>
                <a:spcBef>
                  <a:spcPct val="0"/>
                </a:spcBef>
              </a:pPr>
              <a:r>
                <a:rPr lang="en-US" sz="1583">
                  <a:solidFill>
                    <a:srgbClr val="FFFFFF"/>
                  </a:solidFill>
                  <a:latin typeface="Poppins"/>
                </a:rPr>
                <a:t>CRYPTOCHER</a:t>
              </a: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67636" y="9619146"/>
            <a:ext cx="1652447" cy="165244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84D"/>
            </a:solidFill>
          </p:spPr>
        </p:sp>
      </p:grpSp>
      <p:pic>
        <p:nvPicPr>
          <p:cNvPr id="4" name="Picture 4"/>
          <p:cNvPicPr>
            <a:picLocks noChangeAspect="1"/>
          </p:cNvPicPr>
          <p:nvPr/>
        </p:nvPicPr>
        <p:blipFill>
          <a:blip r:embed="rId2" cstate="print">
            <a:alphaModFix amt="6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71249" y="1101420"/>
            <a:ext cx="2898297" cy="2774040"/>
          </a:xfrm>
          <a:prstGeom prst="rect">
            <a:avLst/>
          </a:prstGeom>
        </p:spPr>
      </p:pic>
      <p:grpSp>
        <p:nvGrpSpPr>
          <p:cNvPr id="5" name="Group 5"/>
          <p:cNvGrpSpPr>
            <a:grpSpLocks noChangeAspect="1"/>
          </p:cNvGrpSpPr>
          <p:nvPr/>
        </p:nvGrpSpPr>
        <p:grpSpPr>
          <a:xfrm>
            <a:off x="13559823" y="2056099"/>
            <a:ext cx="8230901" cy="8230901"/>
            <a:chOff x="0" y="0"/>
            <a:chExt cx="3282950" cy="3282950"/>
          </a:xfrm>
        </p:grpSpPr>
        <p:sp>
          <p:nvSpPr>
            <p:cNvPr id="6" name="Freeform 6"/>
            <p:cNvSpPr/>
            <p:nvPr/>
          </p:nvSpPr>
          <p:spPr>
            <a:xfrm>
              <a:off x="0" y="0"/>
              <a:ext cx="3282950" cy="3282950"/>
            </a:xfrm>
            <a:custGeom>
              <a:avLst/>
              <a:gdLst/>
              <a:ahLst/>
              <a:cxnLst/>
              <a:rect l="l" t="t" r="r" b="b"/>
              <a:pathLst>
                <a:path w="3282950" h="3282950">
                  <a:moveTo>
                    <a:pt x="0" y="0"/>
                  </a:moveTo>
                  <a:lnTo>
                    <a:pt x="2532380" y="0"/>
                  </a:lnTo>
                  <a:cubicBezTo>
                    <a:pt x="2946400" y="0"/>
                    <a:pt x="3282950" y="336550"/>
                    <a:pt x="3282950" y="750570"/>
                  </a:cubicBezTo>
                  <a:lnTo>
                    <a:pt x="3282950" y="750570"/>
                  </a:lnTo>
                  <a:lnTo>
                    <a:pt x="3282950" y="3282950"/>
                  </a:lnTo>
                  <a:lnTo>
                    <a:pt x="3282950" y="3282950"/>
                  </a:lnTo>
                  <a:lnTo>
                    <a:pt x="0" y="3282950"/>
                  </a:lnTo>
                  <a:lnTo>
                    <a:pt x="0" y="3282950"/>
                  </a:lnTo>
                  <a:lnTo>
                    <a:pt x="0" y="0"/>
                  </a:lnTo>
                  <a:lnTo>
                    <a:pt x="0" y="0"/>
                  </a:lnTo>
                  <a:close/>
                </a:path>
              </a:pathLst>
            </a:custGeom>
            <a:blipFill>
              <a:blip r:embed="rId4"/>
              <a:stretch>
                <a:fillRect l="-25046" r="-25046"/>
              </a:stretch>
            </a:blipFill>
          </p:spPr>
        </p:sp>
      </p:grpSp>
      <p:grpSp>
        <p:nvGrpSpPr>
          <p:cNvPr id="7" name="Group 7"/>
          <p:cNvGrpSpPr/>
          <p:nvPr/>
        </p:nvGrpSpPr>
        <p:grpSpPr>
          <a:xfrm>
            <a:off x="1163394" y="1640951"/>
            <a:ext cx="1018094" cy="1018094"/>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84D"/>
            </a:solidFill>
          </p:spPr>
        </p:sp>
      </p:grpSp>
      <p:grpSp>
        <p:nvGrpSpPr>
          <p:cNvPr id="9" name="Group 9"/>
          <p:cNvGrpSpPr/>
          <p:nvPr/>
        </p:nvGrpSpPr>
        <p:grpSpPr>
          <a:xfrm>
            <a:off x="684811" y="607952"/>
            <a:ext cx="2993353" cy="870896"/>
            <a:chOff x="0" y="0"/>
            <a:chExt cx="3991137" cy="1161195"/>
          </a:xfrm>
        </p:grpSpPr>
        <p:grpSp>
          <p:nvGrpSpPr>
            <p:cNvPr id="10" name="Group 10"/>
            <p:cNvGrpSpPr/>
            <p:nvPr/>
          </p:nvGrpSpPr>
          <p:grpSpPr>
            <a:xfrm>
              <a:off x="0" y="0"/>
              <a:ext cx="3991137" cy="1161195"/>
              <a:chOff x="0" y="0"/>
              <a:chExt cx="2269857" cy="660400"/>
            </a:xfrm>
          </p:grpSpPr>
          <p:sp>
            <p:nvSpPr>
              <p:cNvPr id="11" name="Freeform 11"/>
              <p:cNvSpPr/>
              <p:nvPr/>
            </p:nvSpPr>
            <p:spPr>
              <a:xfrm>
                <a:off x="0" y="0"/>
                <a:ext cx="2269857" cy="660400"/>
              </a:xfrm>
              <a:custGeom>
                <a:avLst/>
                <a:gdLst/>
                <a:ahLst/>
                <a:cxnLst/>
                <a:rect l="l" t="t" r="r" b="b"/>
                <a:pathLst>
                  <a:path w="2269857" h="660400">
                    <a:moveTo>
                      <a:pt x="2145397" y="660400"/>
                    </a:moveTo>
                    <a:lnTo>
                      <a:pt x="124460" y="660400"/>
                    </a:lnTo>
                    <a:cubicBezTo>
                      <a:pt x="55880" y="660400"/>
                      <a:pt x="0" y="604520"/>
                      <a:pt x="0" y="535940"/>
                    </a:cubicBezTo>
                    <a:lnTo>
                      <a:pt x="0" y="124460"/>
                    </a:lnTo>
                    <a:cubicBezTo>
                      <a:pt x="0" y="55880"/>
                      <a:pt x="55880" y="0"/>
                      <a:pt x="124460" y="0"/>
                    </a:cubicBezTo>
                    <a:lnTo>
                      <a:pt x="2145397" y="0"/>
                    </a:lnTo>
                    <a:cubicBezTo>
                      <a:pt x="2213977" y="0"/>
                      <a:pt x="2269857" y="55880"/>
                      <a:pt x="2269857" y="124460"/>
                    </a:cubicBezTo>
                    <a:lnTo>
                      <a:pt x="2269857" y="535940"/>
                    </a:lnTo>
                    <a:cubicBezTo>
                      <a:pt x="2269857" y="604520"/>
                      <a:pt x="2213977" y="660400"/>
                      <a:pt x="2145397" y="660400"/>
                    </a:cubicBezTo>
                    <a:close/>
                  </a:path>
                </a:pathLst>
              </a:custGeom>
              <a:solidFill>
                <a:srgbClr val="191B1A">
                  <a:alpha val="80000"/>
                </a:srgbClr>
              </a:solidFill>
            </p:spPr>
          </p:sp>
        </p:grpSp>
        <p:pic>
          <p:nvPicPr>
            <p:cNvPr id="12" name="Picture 12"/>
            <p:cNvPicPr>
              <a:picLocks noChangeAspect="1"/>
            </p:cNvPicPr>
            <p:nvPr/>
          </p:nvPicPr>
          <p:blipFill>
            <a:blip r:embed="rId5"/>
            <a:srcRect b="13229"/>
            <a:stretch>
              <a:fillRect/>
            </a:stretch>
          </p:blipFill>
          <p:spPr>
            <a:xfrm>
              <a:off x="341913" y="193048"/>
              <a:ext cx="827932" cy="800500"/>
            </a:xfrm>
            <a:prstGeom prst="rect">
              <a:avLst/>
            </a:prstGeom>
          </p:spPr>
        </p:pic>
        <p:sp>
          <p:nvSpPr>
            <p:cNvPr id="13" name="TextBox 13"/>
            <p:cNvSpPr txBox="1"/>
            <p:nvPr/>
          </p:nvSpPr>
          <p:spPr>
            <a:xfrm>
              <a:off x="1446661" y="375635"/>
              <a:ext cx="2521111" cy="362301"/>
            </a:xfrm>
            <a:prstGeom prst="rect">
              <a:avLst/>
            </a:prstGeom>
          </p:spPr>
          <p:txBody>
            <a:bodyPr lIns="0" tIns="0" rIns="0" bIns="0" rtlCol="0" anchor="t">
              <a:spAutoFit/>
            </a:bodyPr>
            <a:lstStyle/>
            <a:p>
              <a:pPr>
                <a:lnSpc>
                  <a:spcPts val="2216"/>
                </a:lnSpc>
                <a:spcBef>
                  <a:spcPct val="0"/>
                </a:spcBef>
              </a:pPr>
              <a:r>
                <a:rPr lang="en-US" sz="1583">
                  <a:solidFill>
                    <a:srgbClr val="FFFFFF"/>
                  </a:solidFill>
                  <a:latin typeface="Poppins"/>
                </a:rPr>
                <a:t>CRYPTOCHER</a:t>
              </a:r>
            </a:p>
          </p:txBody>
        </p:sp>
      </p:grpSp>
      <p:pic>
        <p:nvPicPr>
          <p:cNvPr id="14" name="Picture 14"/>
          <p:cNvPicPr>
            <a:picLocks noChangeAspect="1"/>
          </p:cNvPicPr>
          <p:nvPr/>
        </p:nvPicPr>
        <p:blipFill>
          <a:blip r:embed="rId6"/>
          <a:srcRect/>
          <a:stretch>
            <a:fillRect/>
          </a:stretch>
        </p:blipFill>
        <p:spPr>
          <a:xfrm>
            <a:off x="684811" y="3238500"/>
            <a:ext cx="11811989" cy="3124200"/>
          </a:xfrm>
          <a:prstGeom prst="rect">
            <a:avLst/>
          </a:prstGeom>
        </p:spPr>
      </p:pic>
      <p:pic>
        <p:nvPicPr>
          <p:cNvPr id="15" name="Picture 15"/>
          <p:cNvPicPr>
            <a:picLocks noChangeAspect="1"/>
          </p:cNvPicPr>
          <p:nvPr/>
        </p:nvPicPr>
        <p:blipFill>
          <a:blip r:embed="rId7"/>
          <a:srcRect b="33850"/>
          <a:stretch>
            <a:fillRect/>
          </a:stretch>
        </p:blipFill>
        <p:spPr>
          <a:xfrm>
            <a:off x="3200400" y="6286500"/>
            <a:ext cx="7162800" cy="2743200"/>
          </a:xfrm>
          <a:prstGeom prst="rect">
            <a:avLst/>
          </a:prstGeom>
        </p:spPr>
      </p:pic>
      <p:pic>
        <p:nvPicPr>
          <p:cNvPr id="16" name="Picture 16"/>
          <p:cNvPicPr>
            <a:picLocks noChangeAspect="1"/>
          </p:cNvPicPr>
          <p:nvPr/>
        </p:nvPicPr>
        <p:blipFill>
          <a:blip r:embed="rId7"/>
          <a:srcRect t="67204"/>
          <a:stretch>
            <a:fillRect/>
          </a:stretch>
        </p:blipFill>
        <p:spPr>
          <a:xfrm>
            <a:off x="4495800" y="9029700"/>
            <a:ext cx="4343401" cy="1257300"/>
          </a:xfrm>
          <a:prstGeom prst="rect">
            <a:avLst/>
          </a:prstGeom>
        </p:spPr>
      </p:pic>
      <p:sp>
        <p:nvSpPr>
          <p:cNvPr id="17" name="TextBox 17"/>
          <p:cNvSpPr txBox="1"/>
          <p:nvPr/>
        </p:nvSpPr>
        <p:spPr>
          <a:xfrm>
            <a:off x="2438399" y="1485900"/>
            <a:ext cx="10744201" cy="1308050"/>
          </a:xfrm>
          <a:prstGeom prst="rect">
            <a:avLst/>
          </a:prstGeom>
        </p:spPr>
        <p:txBody>
          <a:bodyPr wrap="square" lIns="0" tIns="0" rIns="0" bIns="0" rtlCol="0" anchor="t">
            <a:spAutoFit/>
          </a:bodyPr>
          <a:lstStyle/>
          <a:p>
            <a:pPr algn="ctr">
              <a:lnSpc>
                <a:spcPts val="3359"/>
              </a:lnSpc>
              <a:spcBef>
                <a:spcPct val="0"/>
              </a:spcBef>
            </a:pPr>
            <a:r>
              <a:rPr lang="en-US" sz="2800" dirty="0">
                <a:solidFill>
                  <a:schemeClr val="bg1"/>
                </a:solidFill>
                <a:latin typeface="Algerian" pitchFamily="82" charset="0"/>
              </a:rPr>
              <a:t>Earn more </a:t>
            </a:r>
            <a:r>
              <a:rPr lang="en-US" sz="2800" dirty="0" err="1">
                <a:solidFill>
                  <a:schemeClr val="bg1"/>
                </a:solidFill>
                <a:latin typeface="Algerian" pitchFamily="82" charset="0"/>
              </a:rPr>
              <a:t>wbtc</a:t>
            </a:r>
            <a:r>
              <a:rPr lang="en-US" sz="2800" dirty="0">
                <a:solidFill>
                  <a:schemeClr val="bg1"/>
                </a:solidFill>
                <a:latin typeface="Algerian" pitchFamily="82" charset="0"/>
              </a:rPr>
              <a:t> guaranteed from Staking</a:t>
            </a:r>
          </a:p>
          <a:p>
            <a:pPr algn="ctr">
              <a:lnSpc>
                <a:spcPts val="3359"/>
              </a:lnSpc>
              <a:spcBef>
                <a:spcPct val="0"/>
              </a:spcBef>
            </a:pPr>
            <a:r>
              <a:rPr lang="en-US" sz="2800" dirty="0">
                <a:solidFill>
                  <a:schemeClr val="bg1"/>
                </a:solidFill>
                <a:latin typeface="Algerian" pitchFamily="82" charset="0"/>
              </a:rPr>
              <a:t>distribution of rewarded </a:t>
            </a:r>
            <a:r>
              <a:rPr lang="en-US" sz="2800" dirty="0" err="1">
                <a:solidFill>
                  <a:schemeClr val="bg1"/>
                </a:solidFill>
                <a:latin typeface="Algerian" pitchFamily="82" charset="0"/>
              </a:rPr>
              <a:t>wbtc</a:t>
            </a:r>
            <a:r>
              <a:rPr lang="en-US" sz="2800" dirty="0">
                <a:solidFill>
                  <a:schemeClr val="bg1"/>
                </a:solidFill>
                <a:latin typeface="Algerian" pitchFamily="82" charset="0"/>
              </a:rPr>
              <a:t> will be monthly basis</a:t>
            </a:r>
          </a:p>
          <a:p>
            <a:pPr algn="ctr">
              <a:lnSpc>
                <a:spcPts val="3359"/>
              </a:lnSpc>
              <a:spcBef>
                <a:spcPct val="0"/>
              </a:spcBef>
            </a:pPr>
            <a:r>
              <a:rPr lang="en-US" sz="2800" dirty="0">
                <a:solidFill>
                  <a:schemeClr val="bg1"/>
                </a:solidFill>
                <a:latin typeface="Algerian" pitchFamily="82" charset="0"/>
              </a:rPr>
              <a:t>(rewarded </a:t>
            </a:r>
            <a:r>
              <a:rPr lang="en-US" sz="2800" dirty="0" err="1">
                <a:solidFill>
                  <a:schemeClr val="bg1"/>
                </a:solidFill>
                <a:latin typeface="Algerian" pitchFamily="82" charset="0"/>
              </a:rPr>
              <a:t>wbtc</a:t>
            </a:r>
            <a:r>
              <a:rPr lang="en-US" sz="2800" dirty="0">
                <a:solidFill>
                  <a:schemeClr val="bg1"/>
                </a:solidFill>
                <a:latin typeface="Algerian" pitchFamily="82" charset="0"/>
              </a:rPr>
              <a:t> divided in total month)</a:t>
            </a:r>
          </a:p>
        </p:txBody>
      </p:sp>
      <p:sp>
        <p:nvSpPr>
          <p:cNvPr id="18" name="TextBox 18"/>
          <p:cNvSpPr txBox="1"/>
          <p:nvPr/>
        </p:nvSpPr>
        <p:spPr>
          <a:xfrm>
            <a:off x="1295400" y="1638300"/>
            <a:ext cx="717731" cy="1000274"/>
          </a:xfrm>
          <a:prstGeom prst="rect">
            <a:avLst/>
          </a:prstGeom>
        </p:spPr>
        <p:txBody>
          <a:bodyPr wrap="square" lIns="0" tIns="0" rIns="0" bIns="0" rtlCol="0" anchor="t">
            <a:spAutoFit/>
          </a:bodyPr>
          <a:lstStyle/>
          <a:p>
            <a:pPr>
              <a:lnSpc>
                <a:spcPts val="7832"/>
              </a:lnSpc>
              <a:spcBef>
                <a:spcPct val="0"/>
              </a:spcBef>
            </a:pPr>
            <a:r>
              <a:rPr lang="en-US" sz="5594" dirty="0">
                <a:solidFill>
                  <a:srgbClr val="FFFFFF"/>
                </a:solidFill>
                <a:latin typeface="Poppins Bold"/>
              </a:rPr>
              <a:t>4</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461777" y="7605853"/>
            <a:ext cx="1652447" cy="165244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84D"/>
            </a:solidFill>
          </p:spPr>
        </p:sp>
      </p:grpSp>
      <p:pic>
        <p:nvPicPr>
          <p:cNvPr id="4" name="Picture 4"/>
          <p:cNvPicPr>
            <a:picLocks noChangeAspect="1"/>
          </p:cNvPicPr>
          <p:nvPr/>
        </p:nvPicPr>
        <p:blipFill>
          <a:blip r:embed="rId2" cstate="print">
            <a:alphaModFix amt="6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010081" y="315677"/>
            <a:ext cx="2898297" cy="2774040"/>
          </a:xfrm>
          <a:prstGeom prst="rect">
            <a:avLst/>
          </a:prstGeom>
        </p:spPr>
      </p:pic>
      <p:grpSp>
        <p:nvGrpSpPr>
          <p:cNvPr id="5" name="Group 5"/>
          <p:cNvGrpSpPr>
            <a:grpSpLocks noChangeAspect="1"/>
          </p:cNvGrpSpPr>
          <p:nvPr/>
        </p:nvGrpSpPr>
        <p:grpSpPr>
          <a:xfrm>
            <a:off x="0" y="2056099"/>
            <a:ext cx="8230901" cy="8230901"/>
            <a:chOff x="0" y="0"/>
            <a:chExt cx="3282950" cy="3282950"/>
          </a:xfrm>
        </p:grpSpPr>
        <p:sp>
          <p:nvSpPr>
            <p:cNvPr id="6" name="Freeform 6"/>
            <p:cNvSpPr/>
            <p:nvPr/>
          </p:nvSpPr>
          <p:spPr>
            <a:xfrm>
              <a:off x="0" y="0"/>
              <a:ext cx="3282950" cy="3282950"/>
            </a:xfrm>
            <a:custGeom>
              <a:avLst/>
              <a:gdLst/>
              <a:ahLst/>
              <a:cxnLst/>
              <a:rect l="l" t="t" r="r" b="b"/>
              <a:pathLst>
                <a:path w="3282950" h="3282950">
                  <a:moveTo>
                    <a:pt x="0" y="0"/>
                  </a:moveTo>
                  <a:lnTo>
                    <a:pt x="2532380" y="0"/>
                  </a:lnTo>
                  <a:cubicBezTo>
                    <a:pt x="2946400" y="0"/>
                    <a:pt x="3282950" y="336550"/>
                    <a:pt x="3282950" y="750570"/>
                  </a:cubicBezTo>
                  <a:lnTo>
                    <a:pt x="3282950" y="750570"/>
                  </a:lnTo>
                  <a:lnTo>
                    <a:pt x="3282950" y="3282950"/>
                  </a:lnTo>
                  <a:lnTo>
                    <a:pt x="3282950" y="3282950"/>
                  </a:lnTo>
                  <a:lnTo>
                    <a:pt x="0" y="3282950"/>
                  </a:lnTo>
                  <a:lnTo>
                    <a:pt x="0" y="3282950"/>
                  </a:lnTo>
                  <a:lnTo>
                    <a:pt x="0" y="0"/>
                  </a:lnTo>
                  <a:lnTo>
                    <a:pt x="0" y="0"/>
                  </a:lnTo>
                  <a:close/>
                </a:path>
              </a:pathLst>
            </a:custGeom>
            <a:blipFill>
              <a:blip r:embed="rId4"/>
              <a:stretch>
                <a:fillRect l="-25046" r="-25046"/>
              </a:stretch>
            </a:blipFill>
          </p:spPr>
        </p:sp>
      </p:grpSp>
      <p:grpSp>
        <p:nvGrpSpPr>
          <p:cNvPr id="7" name="Group 7"/>
          <p:cNvGrpSpPr/>
          <p:nvPr/>
        </p:nvGrpSpPr>
        <p:grpSpPr>
          <a:xfrm>
            <a:off x="8763000" y="2568903"/>
            <a:ext cx="990600" cy="938416"/>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84D"/>
            </a:solidFill>
          </p:spPr>
        </p:sp>
      </p:grpSp>
      <p:grpSp>
        <p:nvGrpSpPr>
          <p:cNvPr id="9" name="Group 9"/>
          <p:cNvGrpSpPr/>
          <p:nvPr/>
        </p:nvGrpSpPr>
        <p:grpSpPr>
          <a:xfrm>
            <a:off x="684811" y="607952"/>
            <a:ext cx="2993353" cy="870896"/>
            <a:chOff x="0" y="0"/>
            <a:chExt cx="3991137" cy="1161195"/>
          </a:xfrm>
        </p:grpSpPr>
        <p:grpSp>
          <p:nvGrpSpPr>
            <p:cNvPr id="10" name="Group 10"/>
            <p:cNvGrpSpPr/>
            <p:nvPr/>
          </p:nvGrpSpPr>
          <p:grpSpPr>
            <a:xfrm>
              <a:off x="0" y="0"/>
              <a:ext cx="3991137" cy="1161195"/>
              <a:chOff x="0" y="0"/>
              <a:chExt cx="2269857" cy="660400"/>
            </a:xfrm>
          </p:grpSpPr>
          <p:sp>
            <p:nvSpPr>
              <p:cNvPr id="11" name="Freeform 11"/>
              <p:cNvSpPr/>
              <p:nvPr/>
            </p:nvSpPr>
            <p:spPr>
              <a:xfrm>
                <a:off x="0" y="0"/>
                <a:ext cx="2269857" cy="660400"/>
              </a:xfrm>
              <a:custGeom>
                <a:avLst/>
                <a:gdLst/>
                <a:ahLst/>
                <a:cxnLst/>
                <a:rect l="l" t="t" r="r" b="b"/>
                <a:pathLst>
                  <a:path w="2269857" h="660400">
                    <a:moveTo>
                      <a:pt x="2145397" y="660400"/>
                    </a:moveTo>
                    <a:lnTo>
                      <a:pt x="124460" y="660400"/>
                    </a:lnTo>
                    <a:cubicBezTo>
                      <a:pt x="55880" y="660400"/>
                      <a:pt x="0" y="604520"/>
                      <a:pt x="0" y="535940"/>
                    </a:cubicBezTo>
                    <a:lnTo>
                      <a:pt x="0" y="124460"/>
                    </a:lnTo>
                    <a:cubicBezTo>
                      <a:pt x="0" y="55880"/>
                      <a:pt x="55880" y="0"/>
                      <a:pt x="124460" y="0"/>
                    </a:cubicBezTo>
                    <a:lnTo>
                      <a:pt x="2145397" y="0"/>
                    </a:lnTo>
                    <a:cubicBezTo>
                      <a:pt x="2213977" y="0"/>
                      <a:pt x="2269857" y="55880"/>
                      <a:pt x="2269857" y="124460"/>
                    </a:cubicBezTo>
                    <a:lnTo>
                      <a:pt x="2269857" y="535940"/>
                    </a:lnTo>
                    <a:cubicBezTo>
                      <a:pt x="2269857" y="604520"/>
                      <a:pt x="2213977" y="660400"/>
                      <a:pt x="2145397" y="660400"/>
                    </a:cubicBezTo>
                    <a:close/>
                  </a:path>
                </a:pathLst>
              </a:custGeom>
              <a:solidFill>
                <a:srgbClr val="191B1A">
                  <a:alpha val="80000"/>
                </a:srgbClr>
              </a:solidFill>
            </p:spPr>
          </p:sp>
        </p:grpSp>
        <p:pic>
          <p:nvPicPr>
            <p:cNvPr id="12" name="Picture 12"/>
            <p:cNvPicPr>
              <a:picLocks noChangeAspect="1"/>
            </p:cNvPicPr>
            <p:nvPr/>
          </p:nvPicPr>
          <p:blipFill>
            <a:blip r:embed="rId5"/>
            <a:srcRect b="13229"/>
            <a:stretch>
              <a:fillRect/>
            </a:stretch>
          </p:blipFill>
          <p:spPr>
            <a:xfrm>
              <a:off x="341913" y="193048"/>
              <a:ext cx="827932" cy="800500"/>
            </a:xfrm>
            <a:prstGeom prst="rect">
              <a:avLst/>
            </a:prstGeom>
          </p:spPr>
        </p:pic>
        <p:sp>
          <p:nvSpPr>
            <p:cNvPr id="13" name="TextBox 13"/>
            <p:cNvSpPr txBox="1"/>
            <p:nvPr/>
          </p:nvSpPr>
          <p:spPr>
            <a:xfrm>
              <a:off x="1446661" y="375635"/>
              <a:ext cx="2521111" cy="362301"/>
            </a:xfrm>
            <a:prstGeom prst="rect">
              <a:avLst/>
            </a:prstGeom>
          </p:spPr>
          <p:txBody>
            <a:bodyPr lIns="0" tIns="0" rIns="0" bIns="0" rtlCol="0" anchor="t">
              <a:spAutoFit/>
            </a:bodyPr>
            <a:lstStyle/>
            <a:p>
              <a:pPr>
                <a:lnSpc>
                  <a:spcPts val="2216"/>
                </a:lnSpc>
                <a:spcBef>
                  <a:spcPct val="0"/>
                </a:spcBef>
              </a:pPr>
              <a:r>
                <a:rPr lang="en-US" sz="1583">
                  <a:solidFill>
                    <a:srgbClr val="FFFFFF"/>
                  </a:solidFill>
                  <a:latin typeface="Poppins"/>
                </a:rPr>
                <a:t>CRYPTOCHER</a:t>
              </a:r>
            </a:p>
          </p:txBody>
        </p:sp>
      </p:grpSp>
      <p:pic>
        <p:nvPicPr>
          <p:cNvPr id="14" name="Picture 14"/>
          <p:cNvPicPr>
            <a:picLocks noChangeAspect="1"/>
          </p:cNvPicPr>
          <p:nvPr/>
        </p:nvPicPr>
        <p:blipFill>
          <a:blip r:embed="rId6"/>
          <a:srcRect/>
          <a:stretch>
            <a:fillRect/>
          </a:stretch>
        </p:blipFill>
        <p:spPr>
          <a:xfrm>
            <a:off x="9144000" y="6134100"/>
            <a:ext cx="8260132" cy="3200400"/>
          </a:xfrm>
          <a:prstGeom prst="rect">
            <a:avLst/>
          </a:prstGeom>
        </p:spPr>
      </p:pic>
      <p:sp>
        <p:nvSpPr>
          <p:cNvPr id="15" name="TextBox 15"/>
          <p:cNvSpPr txBox="1"/>
          <p:nvPr/>
        </p:nvSpPr>
        <p:spPr>
          <a:xfrm>
            <a:off x="9144000" y="3695700"/>
            <a:ext cx="9144000" cy="1744067"/>
          </a:xfrm>
          <a:prstGeom prst="rect">
            <a:avLst/>
          </a:prstGeom>
        </p:spPr>
        <p:txBody>
          <a:bodyPr wrap="square" lIns="0" tIns="0" rIns="0" bIns="0" rtlCol="0" anchor="t">
            <a:spAutoFit/>
          </a:bodyPr>
          <a:lstStyle/>
          <a:p>
            <a:pPr algn="ctr">
              <a:lnSpc>
                <a:spcPts val="3359"/>
              </a:lnSpc>
              <a:spcBef>
                <a:spcPct val="0"/>
              </a:spcBef>
            </a:pPr>
            <a:r>
              <a:rPr lang="en-US" sz="2800" dirty="0">
                <a:solidFill>
                  <a:schemeClr val="bg1"/>
                </a:solidFill>
                <a:latin typeface="Algerian" pitchFamily="82" charset="0"/>
              </a:rPr>
              <a:t>Staking  </a:t>
            </a:r>
            <a:r>
              <a:rPr lang="en-US" sz="2800" dirty="0" err="1">
                <a:solidFill>
                  <a:schemeClr val="bg1"/>
                </a:solidFill>
                <a:latin typeface="Algerian" pitchFamily="82" charset="0"/>
              </a:rPr>
              <a:t>referal</a:t>
            </a:r>
            <a:r>
              <a:rPr lang="en-US" sz="2800" dirty="0">
                <a:solidFill>
                  <a:schemeClr val="bg1"/>
                </a:solidFill>
                <a:latin typeface="Algerian" pitchFamily="82" charset="0"/>
              </a:rPr>
              <a:t> income (for you)</a:t>
            </a:r>
          </a:p>
          <a:p>
            <a:pPr algn="ctr">
              <a:lnSpc>
                <a:spcPts val="3359"/>
              </a:lnSpc>
              <a:spcBef>
                <a:spcPct val="0"/>
              </a:spcBef>
            </a:pPr>
            <a:endParaRPr lang="en-US" sz="2800" dirty="0">
              <a:solidFill>
                <a:schemeClr val="bg1"/>
              </a:solidFill>
              <a:latin typeface="Algerian" pitchFamily="82" charset="0"/>
            </a:endParaRPr>
          </a:p>
          <a:p>
            <a:pPr algn="ctr">
              <a:lnSpc>
                <a:spcPts val="3359"/>
              </a:lnSpc>
              <a:spcBef>
                <a:spcPct val="0"/>
              </a:spcBef>
            </a:pPr>
            <a:r>
              <a:rPr lang="en-US" sz="2800" dirty="0">
                <a:solidFill>
                  <a:schemeClr val="bg1"/>
                </a:solidFill>
                <a:latin typeface="Algerian" pitchFamily="82" charset="0"/>
              </a:rPr>
              <a:t>Distribution of earned </a:t>
            </a:r>
            <a:r>
              <a:rPr lang="en-US" sz="2800" dirty="0" err="1">
                <a:solidFill>
                  <a:schemeClr val="bg1"/>
                </a:solidFill>
                <a:latin typeface="Algerian" pitchFamily="82" charset="0"/>
              </a:rPr>
              <a:t>wbtc</a:t>
            </a:r>
            <a:r>
              <a:rPr lang="en-US" sz="2800" dirty="0">
                <a:solidFill>
                  <a:schemeClr val="bg1"/>
                </a:solidFill>
                <a:latin typeface="Algerian" pitchFamily="82" charset="0"/>
              </a:rPr>
              <a:t> will be monthly basis ( staking reward divided in total month)</a:t>
            </a:r>
          </a:p>
        </p:txBody>
      </p:sp>
      <p:sp>
        <p:nvSpPr>
          <p:cNvPr id="16" name="TextBox 16"/>
          <p:cNvSpPr txBox="1"/>
          <p:nvPr/>
        </p:nvSpPr>
        <p:spPr>
          <a:xfrm>
            <a:off x="8991601" y="2552700"/>
            <a:ext cx="1766838" cy="1090042"/>
          </a:xfrm>
          <a:prstGeom prst="rect">
            <a:avLst/>
          </a:prstGeom>
        </p:spPr>
        <p:txBody>
          <a:bodyPr wrap="square" lIns="0" tIns="0" rIns="0" bIns="0" rtlCol="0" anchor="t">
            <a:spAutoFit/>
          </a:bodyPr>
          <a:lstStyle/>
          <a:p>
            <a:pPr>
              <a:lnSpc>
                <a:spcPts val="8487"/>
              </a:lnSpc>
              <a:spcBef>
                <a:spcPct val="0"/>
              </a:spcBef>
            </a:pPr>
            <a:r>
              <a:rPr lang="en-US" sz="6062" dirty="0">
                <a:solidFill>
                  <a:srgbClr val="FFFFFF"/>
                </a:solidFill>
                <a:latin typeface="Poppins Bold"/>
              </a:rPr>
              <a:t>5</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55391" y="9258300"/>
            <a:ext cx="1652447" cy="165244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84D"/>
            </a:solidFill>
          </p:spPr>
        </p:sp>
      </p:grpSp>
      <p:pic>
        <p:nvPicPr>
          <p:cNvPr id="4" name="Picture 4"/>
          <p:cNvPicPr>
            <a:picLocks noChangeAspect="1"/>
          </p:cNvPicPr>
          <p:nvPr/>
        </p:nvPicPr>
        <p:blipFill>
          <a:blip r:embed="rId2" cstate="print">
            <a:alphaModFix amt="6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71249" y="1101420"/>
            <a:ext cx="2898297" cy="2774040"/>
          </a:xfrm>
          <a:prstGeom prst="rect">
            <a:avLst/>
          </a:prstGeom>
        </p:spPr>
      </p:pic>
      <p:grpSp>
        <p:nvGrpSpPr>
          <p:cNvPr id="5" name="Group 5"/>
          <p:cNvGrpSpPr>
            <a:grpSpLocks noChangeAspect="1"/>
          </p:cNvGrpSpPr>
          <p:nvPr/>
        </p:nvGrpSpPr>
        <p:grpSpPr>
          <a:xfrm>
            <a:off x="9144000" y="1101420"/>
            <a:ext cx="8230901" cy="8230901"/>
            <a:chOff x="0" y="0"/>
            <a:chExt cx="3282950" cy="3282950"/>
          </a:xfrm>
        </p:grpSpPr>
        <p:sp>
          <p:nvSpPr>
            <p:cNvPr id="6" name="Freeform 6"/>
            <p:cNvSpPr/>
            <p:nvPr/>
          </p:nvSpPr>
          <p:spPr>
            <a:xfrm>
              <a:off x="0" y="0"/>
              <a:ext cx="3282950" cy="3282950"/>
            </a:xfrm>
            <a:custGeom>
              <a:avLst/>
              <a:gdLst/>
              <a:ahLst/>
              <a:cxnLst/>
              <a:rect l="l" t="t" r="r" b="b"/>
              <a:pathLst>
                <a:path w="3282950" h="3282950">
                  <a:moveTo>
                    <a:pt x="0" y="0"/>
                  </a:moveTo>
                  <a:lnTo>
                    <a:pt x="2532380" y="0"/>
                  </a:lnTo>
                  <a:cubicBezTo>
                    <a:pt x="2946400" y="0"/>
                    <a:pt x="3282950" y="336550"/>
                    <a:pt x="3282950" y="750570"/>
                  </a:cubicBezTo>
                  <a:lnTo>
                    <a:pt x="3282950" y="750570"/>
                  </a:lnTo>
                  <a:lnTo>
                    <a:pt x="3282950" y="3282950"/>
                  </a:lnTo>
                  <a:lnTo>
                    <a:pt x="3282950" y="3282950"/>
                  </a:lnTo>
                  <a:lnTo>
                    <a:pt x="0" y="3282950"/>
                  </a:lnTo>
                  <a:lnTo>
                    <a:pt x="0" y="3282950"/>
                  </a:lnTo>
                  <a:lnTo>
                    <a:pt x="0" y="0"/>
                  </a:lnTo>
                  <a:lnTo>
                    <a:pt x="0" y="0"/>
                  </a:lnTo>
                  <a:close/>
                </a:path>
              </a:pathLst>
            </a:custGeom>
            <a:blipFill>
              <a:blip r:embed="rId4"/>
              <a:stretch>
                <a:fillRect l="-25046" r="-25046"/>
              </a:stretch>
            </a:blipFill>
          </p:spPr>
        </p:sp>
      </p:grpSp>
      <p:grpSp>
        <p:nvGrpSpPr>
          <p:cNvPr id="7" name="Group 7"/>
          <p:cNvGrpSpPr/>
          <p:nvPr/>
        </p:nvGrpSpPr>
        <p:grpSpPr>
          <a:xfrm>
            <a:off x="1028700" y="3213036"/>
            <a:ext cx="1018094" cy="1018094"/>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84D"/>
            </a:solidFill>
          </p:spPr>
        </p:sp>
      </p:grpSp>
      <p:grpSp>
        <p:nvGrpSpPr>
          <p:cNvPr id="9" name="Group 9"/>
          <p:cNvGrpSpPr/>
          <p:nvPr/>
        </p:nvGrpSpPr>
        <p:grpSpPr>
          <a:xfrm>
            <a:off x="684811" y="607952"/>
            <a:ext cx="2993353" cy="870896"/>
            <a:chOff x="0" y="0"/>
            <a:chExt cx="3991137" cy="1161195"/>
          </a:xfrm>
        </p:grpSpPr>
        <p:grpSp>
          <p:nvGrpSpPr>
            <p:cNvPr id="10" name="Group 10"/>
            <p:cNvGrpSpPr/>
            <p:nvPr/>
          </p:nvGrpSpPr>
          <p:grpSpPr>
            <a:xfrm>
              <a:off x="0" y="0"/>
              <a:ext cx="3991137" cy="1161195"/>
              <a:chOff x="0" y="0"/>
              <a:chExt cx="2269857" cy="660400"/>
            </a:xfrm>
          </p:grpSpPr>
          <p:sp>
            <p:nvSpPr>
              <p:cNvPr id="11" name="Freeform 11"/>
              <p:cNvSpPr/>
              <p:nvPr/>
            </p:nvSpPr>
            <p:spPr>
              <a:xfrm>
                <a:off x="0" y="0"/>
                <a:ext cx="2269857" cy="660400"/>
              </a:xfrm>
              <a:custGeom>
                <a:avLst/>
                <a:gdLst/>
                <a:ahLst/>
                <a:cxnLst/>
                <a:rect l="l" t="t" r="r" b="b"/>
                <a:pathLst>
                  <a:path w="2269857" h="660400">
                    <a:moveTo>
                      <a:pt x="2145397" y="660400"/>
                    </a:moveTo>
                    <a:lnTo>
                      <a:pt x="124460" y="660400"/>
                    </a:lnTo>
                    <a:cubicBezTo>
                      <a:pt x="55880" y="660400"/>
                      <a:pt x="0" y="604520"/>
                      <a:pt x="0" y="535940"/>
                    </a:cubicBezTo>
                    <a:lnTo>
                      <a:pt x="0" y="124460"/>
                    </a:lnTo>
                    <a:cubicBezTo>
                      <a:pt x="0" y="55880"/>
                      <a:pt x="55880" y="0"/>
                      <a:pt x="124460" y="0"/>
                    </a:cubicBezTo>
                    <a:lnTo>
                      <a:pt x="2145397" y="0"/>
                    </a:lnTo>
                    <a:cubicBezTo>
                      <a:pt x="2213977" y="0"/>
                      <a:pt x="2269857" y="55880"/>
                      <a:pt x="2269857" y="124460"/>
                    </a:cubicBezTo>
                    <a:lnTo>
                      <a:pt x="2269857" y="535940"/>
                    </a:lnTo>
                    <a:cubicBezTo>
                      <a:pt x="2269857" y="604520"/>
                      <a:pt x="2213977" y="660400"/>
                      <a:pt x="2145397" y="660400"/>
                    </a:cubicBezTo>
                    <a:close/>
                  </a:path>
                </a:pathLst>
              </a:custGeom>
              <a:solidFill>
                <a:srgbClr val="191B1A">
                  <a:alpha val="80000"/>
                </a:srgbClr>
              </a:solidFill>
            </p:spPr>
          </p:sp>
        </p:grpSp>
        <p:pic>
          <p:nvPicPr>
            <p:cNvPr id="12" name="Picture 12"/>
            <p:cNvPicPr>
              <a:picLocks noChangeAspect="1"/>
            </p:cNvPicPr>
            <p:nvPr/>
          </p:nvPicPr>
          <p:blipFill>
            <a:blip r:embed="rId5"/>
            <a:srcRect b="13229"/>
            <a:stretch>
              <a:fillRect/>
            </a:stretch>
          </p:blipFill>
          <p:spPr>
            <a:xfrm>
              <a:off x="341913" y="193048"/>
              <a:ext cx="827932" cy="800500"/>
            </a:xfrm>
            <a:prstGeom prst="rect">
              <a:avLst/>
            </a:prstGeom>
          </p:spPr>
        </p:pic>
        <p:sp>
          <p:nvSpPr>
            <p:cNvPr id="13" name="TextBox 13"/>
            <p:cNvSpPr txBox="1"/>
            <p:nvPr/>
          </p:nvSpPr>
          <p:spPr>
            <a:xfrm>
              <a:off x="1446661" y="375635"/>
              <a:ext cx="2521111" cy="362301"/>
            </a:xfrm>
            <a:prstGeom prst="rect">
              <a:avLst/>
            </a:prstGeom>
          </p:spPr>
          <p:txBody>
            <a:bodyPr lIns="0" tIns="0" rIns="0" bIns="0" rtlCol="0" anchor="t">
              <a:spAutoFit/>
            </a:bodyPr>
            <a:lstStyle/>
            <a:p>
              <a:pPr>
                <a:lnSpc>
                  <a:spcPts val="2216"/>
                </a:lnSpc>
                <a:spcBef>
                  <a:spcPct val="0"/>
                </a:spcBef>
              </a:pPr>
              <a:r>
                <a:rPr lang="en-US" sz="1583">
                  <a:solidFill>
                    <a:srgbClr val="FFFFFF"/>
                  </a:solidFill>
                  <a:latin typeface="Poppins"/>
                </a:rPr>
                <a:t>CRYPTOCHER</a:t>
              </a:r>
            </a:p>
          </p:txBody>
        </p:sp>
      </p:grpSp>
      <p:sp>
        <p:nvSpPr>
          <p:cNvPr id="14" name="TextBox 14"/>
          <p:cNvSpPr txBox="1"/>
          <p:nvPr/>
        </p:nvSpPr>
        <p:spPr>
          <a:xfrm>
            <a:off x="1028700" y="4458016"/>
            <a:ext cx="7340846" cy="3040649"/>
          </a:xfrm>
          <a:prstGeom prst="rect">
            <a:avLst/>
          </a:prstGeom>
        </p:spPr>
        <p:txBody>
          <a:bodyPr lIns="0" tIns="0" rIns="0" bIns="0" rtlCol="0" anchor="t">
            <a:spAutoFit/>
          </a:bodyPr>
          <a:lstStyle/>
          <a:p>
            <a:pPr algn="ctr">
              <a:lnSpc>
                <a:spcPts val="4022"/>
              </a:lnSpc>
              <a:spcBef>
                <a:spcPct val="0"/>
              </a:spcBef>
            </a:pPr>
            <a:r>
              <a:rPr lang="en-US" sz="2872" dirty="0">
                <a:solidFill>
                  <a:schemeClr val="bg1"/>
                </a:solidFill>
                <a:latin typeface="Algerian" pitchFamily="82" charset="0"/>
              </a:rPr>
              <a:t>Even after completion of the refer and earn program of VIP affiliate, if you start holding continue in the wallet and if you have 2% holding then you will get the extra monthly reward from mining </a:t>
            </a:r>
            <a:r>
              <a:rPr lang="en-US" sz="2872" dirty="0" err="1">
                <a:solidFill>
                  <a:schemeClr val="bg1"/>
                </a:solidFill>
                <a:latin typeface="Algerian" pitchFamily="82" charset="0"/>
              </a:rPr>
              <a:t>hase</a:t>
            </a:r>
            <a:r>
              <a:rPr lang="en-US" sz="2872" dirty="0">
                <a:solidFill>
                  <a:schemeClr val="bg1"/>
                </a:solidFill>
                <a:latin typeface="Algerian" pitchFamily="82" charset="0"/>
              </a:rPr>
              <a:t> power.</a:t>
            </a:r>
          </a:p>
        </p:txBody>
      </p:sp>
      <p:sp>
        <p:nvSpPr>
          <p:cNvPr id="15" name="TextBox 15"/>
          <p:cNvSpPr txBox="1"/>
          <p:nvPr/>
        </p:nvSpPr>
        <p:spPr>
          <a:xfrm>
            <a:off x="1219200" y="3238499"/>
            <a:ext cx="630852" cy="1000274"/>
          </a:xfrm>
          <a:prstGeom prst="rect">
            <a:avLst/>
          </a:prstGeom>
        </p:spPr>
        <p:txBody>
          <a:bodyPr wrap="square" lIns="0" tIns="0" rIns="0" bIns="0" rtlCol="0" anchor="t">
            <a:spAutoFit/>
          </a:bodyPr>
          <a:lstStyle/>
          <a:p>
            <a:pPr>
              <a:lnSpc>
                <a:spcPts val="7832"/>
              </a:lnSpc>
              <a:spcBef>
                <a:spcPct val="0"/>
              </a:spcBef>
            </a:pPr>
            <a:r>
              <a:rPr lang="en-US" sz="5594" dirty="0">
                <a:solidFill>
                  <a:srgbClr val="FFFFFF"/>
                </a:solidFill>
                <a:latin typeface="Poppins Bold"/>
              </a:rPr>
              <a:t>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211556"/>
            <a:ext cx="8046744" cy="8046744"/>
          </a:xfrm>
          <a:prstGeom prst="rect">
            <a:avLst/>
          </a:prstGeom>
        </p:spPr>
      </p:pic>
      <p:grpSp>
        <p:nvGrpSpPr>
          <p:cNvPr id="3" name="Group 3"/>
          <p:cNvGrpSpPr>
            <a:grpSpLocks noChangeAspect="1"/>
          </p:cNvGrpSpPr>
          <p:nvPr/>
        </p:nvGrpSpPr>
        <p:grpSpPr>
          <a:xfrm>
            <a:off x="1788749" y="1984352"/>
            <a:ext cx="6526646" cy="6501152"/>
            <a:chOff x="0" y="0"/>
            <a:chExt cx="6502400" cy="6477000"/>
          </a:xfrm>
        </p:grpSpPr>
        <p:sp>
          <p:nvSpPr>
            <p:cNvPr id="4" name="Freeform 4"/>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4"/>
              <a:stretch>
                <a:fillRect l="-24712" r="-24712"/>
              </a:stretch>
            </a:blipFill>
          </p:spPr>
        </p:sp>
        <p:sp>
          <p:nvSpPr>
            <p:cNvPr id="5" name="Freeform 5"/>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B4E4FF"/>
            </a:solidFill>
          </p:spPr>
        </p:sp>
      </p:grpSp>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327739" y="4313578"/>
            <a:ext cx="793486" cy="580945"/>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327739" y="5571610"/>
            <a:ext cx="813934" cy="580945"/>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327739" y="6751137"/>
            <a:ext cx="788710" cy="788710"/>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327739" y="7989038"/>
            <a:ext cx="873661" cy="873661"/>
          </a:xfrm>
          <a:prstGeom prst="rect">
            <a:avLst/>
          </a:prstGeom>
        </p:spPr>
      </p:pic>
      <p:sp>
        <p:nvSpPr>
          <p:cNvPr id="10" name="TextBox 10"/>
          <p:cNvSpPr txBox="1"/>
          <p:nvPr/>
        </p:nvSpPr>
        <p:spPr>
          <a:xfrm>
            <a:off x="10289639" y="1486750"/>
            <a:ext cx="7058073" cy="1122666"/>
          </a:xfrm>
          <a:prstGeom prst="rect">
            <a:avLst/>
          </a:prstGeom>
        </p:spPr>
        <p:txBody>
          <a:bodyPr lIns="0" tIns="0" rIns="0" bIns="0" rtlCol="0" anchor="t">
            <a:spAutoFit/>
          </a:bodyPr>
          <a:lstStyle/>
          <a:p>
            <a:pPr>
              <a:lnSpc>
                <a:spcPts val="8874"/>
              </a:lnSpc>
            </a:pPr>
            <a:r>
              <a:rPr lang="en-US" sz="7395">
                <a:solidFill>
                  <a:srgbClr val="E9F4FA"/>
                </a:solidFill>
                <a:latin typeface="Roboto Condensed Bold"/>
              </a:rPr>
              <a:t>GET IN TOUCH</a:t>
            </a:r>
          </a:p>
        </p:txBody>
      </p:sp>
      <p:sp>
        <p:nvSpPr>
          <p:cNvPr id="11" name="TextBox 11"/>
          <p:cNvSpPr txBox="1"/>
          <p:nvPr/>
        </p:nvSpPr>
        <p:spPr>
          <a:xfrm>
            <a:off x="10327739" y="3455713"/>
            <a:ext cx="7446314" cy="762000"/>
          </a:xfrm>
          <a:prstGeom prst="rect">
            <a:avLst/>
          </a:prstGeom>
        </p:spPr>
        <p:txBody>
          <a:bodyPr lIns="0" tIns="0" rIns="0" bIns="0" rtlCol="0" anchor="t">
            <a:spAutoFit/>
          </a:bodyPr>
          <a:lstStyle/>
          <a:p>
            <a:pPr>
              <a:lnSpc>
                <a:spcPts val="2999"/>
              </a:lnSpc>
            </a:pPr>
            <a:r>
              <a:rPr lang="en-US" sz="2499">
                <a:solidFill>
                  <a:srgbClr val="E9F4FA"/>
                </a:solidFill>
                <a:latin typeface="Poppins"/>
              </a:rPr>
              <a:t>Register with us and become a Crypto Wizard !</a:t>
            </a:r>
          </a:p>
          <a:p>
            <a:pPr>
              <a:lnSpc>
                <a:spcPts val="2999"/>
              </a:lnSpc>
            </a:pPr>
            <a:endParaRPr/>
          </a:p>
        </p:txBody>
      </p:sp>
      <p:sp>
        <p:nvSpPr>
          <p:cNvPr id="13" name="TextBox 13"/>
          <p:cNvSpPr txBox="1"/>
          <p:nvPr/>
        </p:nvSpPr>
        <p:spPr>
          <a:xfrm>
            <a:off x="10327739" y="2448775"/>
            <a:ext cx="6108025" cy="981075"/>
          </a:xfrm>
          <a:prstGeom prst="rect">
            <a:avLst/>
          </a:prstGeom>
        </p:spPr>
        <p:txBody>
          <a:bodyPr lIns="0" tIns="0" rIns="0" bIns="0" rtlCol="0" anchor="t">
            <a:spAutoFit/>
          </a:bodyPr>
          <a:lstStyle/>
          <a:p>
            <a:pPr>
              <a:lnSpc>
                <a:spcPts val="7679"/>
              </a:lnSpc>
            </a:pPr>
            <a:r>
              <a:rPr lang="en-US" sz="6399">
                <a:solidFill>
                  <a:srgbClr val="FFB84D"/>
                </a:solidFill>
                <a:latin typeface="Roboto Condensed Bold"/>
              </a:rPr>
              <a:t>WITH US</a:t>
            </a:r>
          </a:p>
        </p:txBody>
      </p:sp>
      <p:sp>
        <p:nvSpPr>
          <p:cNvPr id="14" name="TextBox 14"/>
          <p:cNvSpPr txBox="1"/>
          <p:nvPr/>
        </p:nvSpPr>
        <p:spPr>
          <a:xfrm>
            <a:off x="11538415" y="4293913"/>
            <a:ext cx="2616052" cy="343096"/>
          </a:xfrm>
          <a:prstGeom prst="rect">
            <a:avLst/>
          </a:prstGeom>
        </p:spPr>
        <p:txBody>
          <a:bodyPr lIns="0" tIns="0" rIns="0" bIns="0" rtlCol="0" anchor="t">
            <a:spAutoFit/>
          </a:bodyPr>
          <a:lstStyle/>
          <a:p>
            <a:pPr>
              <a:lnSpc>
                <a:spcPts val="2400"/>
              </a:lnSpc>
            </a:pPr>
            <a:r>
              <a:rPr lang="en-US" sz="2448">
                <a:solidFill>
                  <a:srgbClr val="FFB84D"/>
                </a:solidFill>
                <a:latin typeface="Roboto Condensed"/>
              </a:rPr>
              <a:t>Phone Number</a:t>
            </a:r>
          </a:p>
        </p:txBody>
      </p:sp>
      <p:sp>
        <p:nvSpPr>
          <p:cNvPr id="15" name="TextBox 15"/>
          <p:cNvSpPr txBox="1"/>
          <p:nvPr/>
        </p:nvSpPr>
        <p:spPr>
          <a:xfrm>
            <a:off x="11558863" y="5518209"/>
            <a:ext cx="2616052" cy="343096"/>
          </a:xfrm>
          <a:prstGeom prst="rect">
            <a:avLst/>
          </a:prstGeom>
        </p:spPr>
        <p:txBody>
          <a:bodyPr lIns="0" tIns="0" rIns="0" bIns="0" rtlCol="0" anchor="t">
            <a:spAutoFit/>
          </a:bodyPr>
          <a:lstStyle/>
          <a:p>
            <a:pPr>
              <a:lnSpc>
                <a:spcPts val="2400"/>
              </a:lnSpc>
            </a:pPr>
            <a:r>
              <a:rPr lang="en-US" sz="2448">
                <a:solidFill>
                  <a:srgbClr val="FFB84D"/>
                </a:solidFill>
                <a:latin typeface="Roboto Condensed"/>
              </a:rPr>
              <a:t>Email Address</a:t>
            </a:r>
          </a:p>
        </p:txBody>
      </p:sp>
      <p:sp>
        <p:nvSpPr>
          <p:cNvPr id="16" name="TextBox 16"/>
          <p:cNvSpPr txBox="1"/>
          <p:nvPr/>
        </p:nvSpPr>
        <p:spPr>
          <a:xfrm>
            <a:off x="11490001" y="6779712"/>
            <a:ext cx="2616052" cy="343096"/>
          </a:xfrm>
          <a:prstGeom prst="rect">
            <a:avLst/>
          </a:prstGeom>
        </p:spPr>
        <p:txBody>
          <a:bodyPr lIns="0" tIns="0" rIns="0" bIns="0" rtlCol="0" anchor="t">
            <a:spAutoFit/>
          </a:bodyPr>
          <a:lstStyle/>
          <a:p>
            <a:pPr>
              <a:lnSpc>
                <a:spcPts val="2400"/>
              </a:lnSpc>
            </a:pPr>
            <a:r>
              <a:rPr lang="en-US" sz="2448">
                <a:solidFill>
                  <a:srgbClr val="FFB84D"/>
                </a:solidFill>
                <a:latin typeface="Roboto Condensed"/>
              </a:rPr>
              <a:t>Instagram</a:t>
            </a:r>
          </a:p>
        </p:txBody>
      </p:sp>
      <p:sp>
        <p:nvSpPr>
          <p:cNvPr id="17" name="TextBox 17"/>
          <p:cNvSpPr txBox="1"/>
          <p:nvPr/>
        </p:nvSpPr>
        <p:spPr>
          <a:xfrm>
            <a:off x="11490001" y="8082772"/>
            <a:ext cx="2616052" cy="343096"/>
          </a:xfrm>
          <a:prstGeom prst="rect">
            <a:avLst/>
          </a:prstGeom>
        </p:spPr>
        <p:txBody>
          <a:bodyPr lIns="0" tIns="0" rIns="0" bIns="0" rtlCol="0" anchor="t">
            <a:spAutoFit/>
          </a:bodyPr>
          <a:lstStyle/>
          <a:p>
            <a:pPr>
              <a:lnSpc>
                <a:spcPts val="2400"/>
              </a:lnSpc>
            </a:pPr>
            <a:r>
              <a:rPr lang="en-US" sz="2448">
                <a:solidFill>
                  <a:srgbClr val="FFB84D"/>
                </a:solidFill>
                <a:latin typeface="Roboto Condensed"/>
              </a:rPr>
              <a:t>Website</a:t>
            </a:r>
          </a:p>
        </p:txBody>
      </p:sp>
      <p:sp>
        <p:nvSpPr>
          <p:cNvPr id="18" name="TextBox 18"/>
          <p:cNvSpPr txBox="1"/>
          <p:nvPr/>
        </p:nvSpPr>
        <p:spPr>
          <a:xfrm>
            <a:off x="11538414" y="4617959"/>
            <a:ext cx="5835186" cy="371897"/>
          </a:xfrm>
          <a:prstGeom prst="rect">
            <a:avLst/>
          </a:prstGeom>
        </p:spPr>
        <p:txBody>
          <a:bodyPr wrap="square" lIns="0" tIns="0" rIns="0" bIns="0" rtlCol="0" anchor="t">
            <a:spAutoFit/>
          </a:bodyPr>
          <a:lstStyle/>
          <a:p>
            <a:pPr>
              <a:lnSpc>
                <a:spcPts val="2938"/>
              </a:lnSpc>
            </a:pPr>
            <a:r>
              <a:rPr lang="en-US" sz="2448" dirty="0">
                <a:solidFill>
                  <a:srgbClr val="FFFFFF"/>
                </a:solidFill>
                <a:latin typeface="Roboto Condensed"/>
              </a:rPr>
              <a:t>visiting our website in team support</a:t>
            </a:r>
          </a:p>
        </p:txBody>
      </p:sp>
      <p:sp>
        <p:nvSpPr>
          <p:cNvPr id="19" name="TextBox 19"/>
          <p:cNvSpPr txBox="1"/>
          <p:nvPr/>
        </p:nvSpPr>
        <p:spPr>
          <a:xfrm>
            <a:off x="11558863" y="5842255"/>
            <a:ext cx="4290483" cy="392277"/>
          </a:xfrm>
          <a:prstGeom prst="rect">
            <a:avLst/>
          </a:prstGeom>
        </p:spPr>
        <p:txBody>
          <a:bodyPr lIns="0" tIns="0" rIns="0" bIns="0" rtlCol="0" anchor="t">
            <a:spAutoFit/>
          </a:bodyPr>
          <a:lstStyle/>
          <a:p>
            <a:pPr>
              <a:lnSpc>
                <a:spcPts val="2938"/>
              </a:lnSpc>
            </a:pPr>
            <a:r>
              <a:rPr lang="en-US" sz="2448">
                <a:solidFill>
                  <a:srgbClr val="FFFFFF"/>
                </a:solidFill>
                <a:latin typeface="Roboto Condensed"/>
              </a:rPr>
              <a:t>cryptoocher@gmail.com </a:t>
            </a:r>
          </a:p>
        </p:txBody>
      </p:sp>
      <p:sp>
        <p:nvSpPr>
          <p:cNvPr id="20" name="TextBox 20"/>
          <p:cNvSpPr txBox="1"/>
          <p:nvPr/>
        </p:nvSpPr>
        <p:spPr>
          <a:xfrm>
            <a:off x="11490001" y="7103758"/>
            <a:ext cx="3720633" cy="392277"/>
          </a:xfrm>
          <a:prstGeom prst="rect">
            <a:avLst/>
          </a:prstGeom>
        </p:spPr>
        <p:txBody>
          <a:bodyPr lIns="0" tIns="0" rIns="0" bIns="0" rtlCol="0" anchor="t">
            <a:spAutoFit/>
          </a:bodyPr>
          <a:lstStyle/>
          <a:p>
            <a:pPr>
              <a:lnSpc>
                <a:spcPts val="2938"/>
              </a:lnSpc>
            </a:pPr>
            <a:r>
              <a:rPr lang="en-US" sz="2448">
                <a:solidFill>
                  <a:srgbClr val="FFFFFF"/>
                </a:solidFill>
                <a:latin typeface="Roboto Condensed"/>
              </a:rPr>
              <a:t>@cryptocher</a:t>
            </a:r>
          </a:p>
        </p:txBody>
      </p:sp>
      <p:sp>
        <p:nvSpPr>
          <p:cNvPr id="21" name="TextBox 21"/>
          <p:cNvSpPr txBox="1"/>
          <p:nvPr/>
        </p:nvSpPr>
        <p:spPr>
          <a:xfrm>
            <a:off x="11490001" y="8406819"/>
            <a:ext cx="3720633" cy="392277"/>
          </a:xfrm>
          <a:prstGeom prst="rect">
            <a:avLst/>
          </a:prstGeom>
        </p:spPr>
        <p:txBody>
          <a:bodyPr lIns="0" tIns="0" rIns="0" bIns="0" rtlCol="0" anchor="t">
            <a:spAutoFit/>
          </a:bodyPr>
          <a:lstStyle/>
          <a:p>
            <a:pPr>
              <a:lnSpc>
                <a:spcPts val="2938"/>
              </a:lnSpc>
            </a:pPr>
            <a:r>
              <a:rPr lang="en-US" sz="2448">
                <a:solidFill>
                  <a:srgbClr val="FFFFFF"/>
                </a:solidFill>
                <a:latin typeface="Roboto Condensed"/>
              </a:rPr>
              <a:t>www.cryptocher.com</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66775"/>
          <a:ext cx="9144000" cy="6010275"/>
          <a:chOff x="0" y="866775"/>
          <a:chExt cx="9144000" cy="6010275"/>
        </a:xfrm>
      </p:grpSpPr>
      <p:pic>
        <p:nvPicPr>
          <p:cNvPr id="5" name="Picture 4">
            <a:extLst>
              <a:ext uri="{FF2B5EF4-FFF2-40B4-BE49-F238E27FC236}">
                <a16:creationId xmlns:a16="http://schemas.microsoft.com/office/drawing/2014/main" id="{6092EEED-85A7-BB86-2102-9A9312CFCF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66775"/>
          <a:ext cx="9144000" cy="6010275"/>
          <a:chOff x="0" y="866775"/>
          <a:chExt cx="9144000" cy="6010275"/>
        </a:xfrm>
      </p:grpSpPr>
      <p:pic>
        <p:nvPicPr>
          <p:cNvPr id="2" name="Slide"/>
          <p:cNvPicPr>
            <a:picLocks noChangeAspect="1"/>
          </p:cNvPicPr>
          <p:nvPr/>
        </p:nvPicPr>
        <p:blipFill>
          <a:blip r:embed="rId2"/>
          <a:stretch>
            <a:fillRect/>
          </a:stretch>
        </p:blipFill>
        <p:spPr>
          <a:xfrm>
            <a:off x="0" y="1300163"/>
            <a:ext cx="18288000" cy="771525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66775"/>
          <a:ext cx="9144000" cy="6010275"/>
          <a:chOff x="0" y="866775"/>
          <a:chExt cx="9144000" cy="6010275"/>
        </a:xfrm>
      </p:grpSpPr>
      <p:pic>
        <p:nvPicPr>
          <p:cNvPr id="2" name="Slide"/>
          <p:cNvPicPr>
            <a:picLocks noChangeAspect="1"/>
          </p:cNvPicPr>
          <p:nvPr/>
        </p:nvPicPr>
        <p:blipFill>
          <a:blip r:embed="rId2"/>
          <a:stretch>
            <a:fillRect/>
          </a:stretch>
        </p:blipFill>
        <p:spPr>
          <a:xfrm>
            <a:off x="0" y="1300163"/>
            <a:ext cx="18288000" cy="771525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66775"/>
          <a:ext cx="9144000" cy="6010275"/>
          <a:chOff x="0" y="866775"/>
          <a:chExt cx="9144000" cy="6010275"/>
        </a:xfrm>
      </p:grpSpPr>
      <p:pic>
        <p:nvPicPr>
          <p:cNvPr id="2" name="Slide"/>
          <p:cNvPicPr>
            <a:picLocks noChangeAspect="1"/>
          </p:cNvPicPr>
          <p:nvPr/>
        </p:nvPicPr>
        <p:blipFill>
          <a:blip r:embed="rId2"/>
          <a:stretch>
            <a:fillRect/>
          </a:stretch>
        </p:blipFill>
        <p:spPr>
          <a:xfrm>
            <a:off x="0" y="1300163"/>
            <a:ext cx="18288000" cy="7715250"/>
          </a:xfrm>
          <a:prstGeom prst="rect">
            <a:avLst/>
          </a:prstGeom>
        </p:spPr>
      </p:pic>
      <p:sp>
        <p:nvSpPr>
          <p:cNvPr id="4" name="Arrow: Right 3">
            <a:extLst>
              <a:ext uri="{FF2B5EF4-FFF2-40B4-BE49-F238E27FC236}">
                <a16:creationId xmlns:a16="http://schemas.microsoft.com/office/drawing/2014/main" id="{45D6B5C3-208C-317F-0575-CE3E9FF9E6CF}"/>
              </a:ext>
            </a:extLst>
          </p:cNvPr>
          <p:cNvSpPr/>
          <p:nvPr/>
        </p:nvSpPr>
        <p:spPr>
          <a:xfrm>
            <a:off x="-637892" y="2367792"/>
            <a:ext cx="1731145" cy="754601"/>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66775"/>
          <a:ext cx="9144000" cy="6010275"/>
          <a:chOff x="0" y="866775"/>
          <a:chExt cx="9144000" cy="6010275"/>
        </a:xfrm>
      </p:grpSpPr>
      <p:pic>
        <p:nvPicPr>
          <p:cNvPr id="2" name="Slide"/>
          <p:cNvPicPr>
            <a:picLocks noChangeAspect="1"/>
          </p:cNvPicPr>
          <p:nvPr/>
        </p:nvPicPr>
        <p:blipFill>
          <a:blip r:embed="rId2"/>
          <a:stretch>
            <a:fillRect/>
          </a:stretch>
        </p:blipFill>
        <p:spPr>
          <a:xfrm>
            <a:off x="0" y="1300163"/>
            <a:ext cx="18288000" cy="7715250"/>
          </a:xfrm>
          <a:prstGeom prst="rect">
            <a:avLst/>
          </a:prstGeom>
        </p:spPr>
      </p:pic>
      <p:sp>
        <p:nvSpPr>
          <p:cNvPr id="4" name="Arrow: Right 3">
            <a:extLst>
              <a:ext uri="{FF2B5EF4-FFF2-40B4-BE49-F238E27FC236}">
                <a16:creationId xmlns:a16="http://schemas.microsoft.com/office/drawing/2014/main" id="{A3359F01-F04F-58DC-FCF1-0BC6AACE8C6A}"/>
              </a:ext>
            </a:extLst>
          </p:cNvPr>
          <p:cNvSpPr/>
          <p:nvPr/>
        </p:nvSpPr>
        <p:spPr>
          <a:xfrm>
            <a:off x="10792108" y="2348086"/>
            <a:ext cx="1731145" cy="754601"/>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66775"/>
          <a:ext cx="9144000" cy="6010275"/>
          <a:chOff x="0" y="866775"/>
          <a:chExt cx="9144000" cy="6010275"/>
        </a:xfrm>
      </p:grpSpPr>
      <p:pic>
        <p:nvPicPr>
          <p:cNvPr id="2" name="Slide"/>
          <p:cNvPicPr>
            <a:picLocks noChangeAspect="1"/>
          </p:cNvPicPr>
          <p:nvPr/>
        </p:nvPicPr>
        <p:blipFill>
          <a:blip r:embed="rId2"/>
          <a:stretch>
            <a:fillRect/>
          </a:stretch>
        </p:blipFill>
        <p:spPr>
          <a:xfrm>
            <a:off x="0" y="1300163"/>
            <a:ext cx="18288000" cy="7715250"/>
          </a:xfrm>
          <a:prstGeom prst="rect">
            <a:avLst/>
          </a:prstGeom>
        </p:spPr>
      </p:pic>
      <p:sp>
        <p:nvSpPr>
          <p:cNvPr id="4" name="Arrow: Right 3">
            <a:extLst>
              <a:ext uri="{FF2B5EF4-FFF2-40B4-BE49-F238E27FC236}">
                <a16:creationId xmlns:a16="http://schemas.microsoft.com/office/drawing/2014/main" id="{1DBE5E34-5CDE-5E3D-2083-2BFD52CD25AB}"/>
              </a:ext>
            </a:extLst>
          </p:cNvPr>
          <p:cNvSpPr/>
          <p:nvPr/>
        </p:nvSpPr>
        <p:spPr>
          <a:xfrm>
            <a:off x="8880539" y="2348086"/>
            <a:ext cx="1731145" cy="754601"/>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66775"/>
          <a:ext cx="9144000" cy="6010275"/>
          <a:chOff x="0" y="866775"/>
          <a:chExt cx="9144000" cy="6010275"/>
        </a:xfrm>
      </p:grpSpPr>
      <p:pic>
        <p:nvPicPr>
          <p:cNvPr id="2" name="Slide"/>
          <p:cNvPicPr>
            <a:picLocks noChangeAspect="1"/>
          </p:cNvPicPr>
          <p:nvPr/>
        </p:nvPicPr>
        <p:blipFill>
          <a:blip r:embed="rId2"/>
          <a:stretch>
            <a:fillRect/>
          </a:stretch>
        </p:blipFill>
        <p:spPr>
          <a:xfrm>
            <a:off x="0" y="1300163"/>
            <a:ext cx="18288000" cy="771525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66775"/>
          <a:ext cx="9144000" cy="6010275"/>
          <a:chOff x="0" y="866775"/>
          <a:chExt cx="9144000" cy="6010275"/>
        </a:xfrm>
      </p:grpSpPr>
      <p:pic>
        <p:nvPicPr>
          <p:cNvPr id="2" name="Slide"/>
          <p:cNvPicPr>
            <a:picLocks noChangeAspect="1"/>
          </p:cNvPicPr>
          <p:nvPr/>
        </p:nvPicPr>
        <p:blipFill>
          <a:blip r:embed="rId2"/>
          <a:stretch>
            <a:fillRect/>
          </a:stretch>
        </p:blipFill>
        <p:spPr>
          <a:xfrm>
            <a:off x="0" y="1300163"/>
            <a:ext cx="18288000" cy="7715250"/>
          </a:xfrm>
          <a:prstGeom prst="rect">
            <a:avLst/>
          </a:prstGeom>
        </p:spPr>
      </p:pic>
      <p:sp>
        <p:nvSpPr>
          <p:cNvPr id="4" name="Arrow: Right 3">
            <a:extLst>
              <a:ext uri="{FF2B5EF4-FFF2-40B4-BE49-F238E27FC236}">
                <a16:creationId xmlns:a16="http://schemas.microsoft.com/office/drawing/2014/main" id="{A0691F32-1D0D-A48D-20C1-91BB494F0AFF}"/>
              </a:ext>
            </a:extLst>
          </p:cNvPr>
          <p:cNvSpPr/>
          <p:nvPr/>
        </p:nvSpPr>
        <p:spPr>
          <a:xfrm>
            <a:off x="-559065" y="2407206"/>
            <a:ext cx="1731145" cy="754601"/>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66775"/>
          <a:ext cx="9144000" cy="6010275"/>
          <a:chOff x="0" y="866775"/>
          <a:chExt cx="9144000" cy="6010275"/>
        </a:xfrm>
      </p:grpSpPr>
      <p:pic>
        <p:nvPicPr>
          <p:cNvPr id="2" name="Slide"/>
          <p:cNvPicPr>
            <a:picLocks noChangeAspect="1"/>
          </p:cNvPicPr>
          <p:nvPr/>
        </p:nvPicPr>
        <p:blipFill>
          <a:blip r:embed="rId2"/>
          <a:stretch>
            <a:fillRect/>
          </a:stretch>
        </p:blipFill>
        <p:spPr>
          <a:xfrm>
            <a:off x="0" y="1300163"/>
            <a:ext cx="18288000" cy="771525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66775"/>
          <a:ext cx="9144000" cy="6010275"/>
          <a:chOff x="0" y="866775"/>
          <a:chExt cx="9144000" cy="6010275"/>
        </a:xfrm>
      </p:grpSpPr>
      <p:pic>
        <p:nvPicPr>
          <p:cNvPr id="2" name="Slide"/>
          <p:cNvPicPr>
            <a:picLocks noChangeAspect="1"/>
          </p:cNvPicPr>
          <p:nvPr/>
        </p:nvPicPr>
        <p:blipFill>
          <a:blip r:embed="rId2"/>
          <a:stretch>
            <a:fillRect/>
          </a:stretch>
        </p:blipFill>
        <p:spPr>
          <a:xfrm>
            <a:off x="0" y="1300163"/>
            <a:ext cx="18288000" cy="771525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345</TotalTime>
  <Words>458</Words>
  <Application>Microsoft Office PowerPoint</Application>
  <PresentationFormat>Custom</PresentationFormat>
  <Paragraphs>68</Paragraphs>
  <Slides>28</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Roboto Condensed</vt:lpstr>
      <vt:lpstr>Poppins</vt:lpstr>
      <vt:lpstr>Arial</vt:lpstr>
      <vt:lpstr>Poppins Bold</vt:lpstr>
      <vt:lpstr>Roboto Condensed Bold</vt:lpstr>
      <vt:lpstr>Aparajita</vt:lpstr>
      <vt:lpstr>Algerian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Black and Red Tech Programming Presentation</dc:title>
  <cp:lastModifiedBy>ashwini.rajoriya@outlook.com</cp:lastModifiedBy>
  <cp:revision>149</cp:revision>
  <dcterms:created xsi:type="dcterms:W3CDTF">2006-08-16T00:00:00Z</dcterms:created>
  <dcterms:modified xsi:type="dcterms:W3CDTF">2023-04-11T18:34:07Z</dcterms:modified>
  <dc:identifier>DAFbMYRtPfQ</dc:identifier>
</cp:coreProperties>
</file>